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8" r:id="rId3"/>
    <p:sldId id="257" r:id="rId4"/>
    <p:sldId id="258" r:id="rId5"/>
    <p:sldId id="259" r:id="rId6"/>
    <p:sldId id="285" r:id="rId7"/>
    <p:sldId id="262" r:id="rId8"/>
    <p:sldId id="283" r:id="rId9"/>
    <p:sldId id="282" r:id="rId10"/>
    <p:sldId id="263" r:id="rId11"/>
    <p:sldId id="264" r:id="rId12"/>
    <p:sldId id="265" r:id="rId13"/>
    <p:sldId id="266" r:id="rId14"/>
    <p:sldId id="267" r:id="rId15"/>
    <p:sldId id="268" r:id="rId16"/>
    <p:sldId id="269" r:id="rId17"/>
    <p:sldId id="280" r:id="rId18"/>
    <p:sldId id="270" r:id="rId19"/>
    <p:sldId id="271" r:id="rId20"/>
    <p:sldId id="272" r:id="rId21"/>
    <p:sldId id="273" r:id="rId22"/>
    <p:sldId id="275" r:id="rId23"/>
    <p:sldId id="276"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CDD2"/>
          </a:solidFill>
        </a:fill>
      </a:tcStyle>
    </a:wholeTbl>
    <a:band2H>
      <a:tcTxStyle/>
      <a:tcStyle>
        <a:tcBdr/>
        <a:fill>
          <a:solidFill>
            <a:srgbClr val="F3E8EA"/>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143000" y="685800"/>
            <a:ext cx="4572000" cy="3429000"/>
          </a:xfrm>
          <a:prstGeom prst="rect">
            <a:avLst/>
          </a:prstGeom>
        </p:spPr>
        <p:txBody>
          <a:bodyPr/>
          <a:lstStyle/>
          <a:p>
            <a:endParaRPr/>
          </a:p>
        </p:txBody>
      </p:sp>
      <p:sp>
        <p:nvSpPr>
          <p:cNvPr id="60" name="Shape 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13198088"/>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0" name="Shape 30"/>
          <p:cNvSpPr>
            <a:spLocks noGrp="1"/>
          </p:cNvSpPr>
          <p:nvPr>
            <p:ph type="title"/>
          </p:nvPr>
        </p:nvSpPr>
        <p:spPr>
          <a:xfrm>
            <a:off x="457200" y="320675"/>
            <a:ext cx="7239000" cy="1143000"/>
          </a:xfrm>
          <a:prstGeom prst="rect">
            <a:avLst/>
          </a:prstGeom>
          <a:extLst>
            <a:ext uri="{C572A759-6A51-4108-AA02-DFA0A04FC94B}">
              <ma14:wrappingTextBoxFlag xmlns="" xmlns:ma14="http://schemas.microsoft.com/office/mac/drawingml/2011/main" val="1"/>
            </a:ext>
          </a:extLst>
        </p:spPr>
        <p:txBody>
          <a:bodyPr>
            <a:normAutofit/>
          </a:bodyPr>
          <a:lstStyle/>
          <a:p>
            <a:r>
              <a:t>按一下以編輯母片標題樣式</a:t>
            </a:r>
          </a:p>
        </p:txBody>
      </p:sp>
      <p:sp>
        <p:nvSpPr>
          <p:cNvPr id="31" name="Shape 31"/>
          <p:cNvSpPr>
            <a:spLocks noGrp="1"/>
          </p:cNvSpPr>
          <p:nvPr>
            <p:ph type="body" idx="1"/>
          </p:nvPr>
        </p:nvSpPr>
        <p:spPr>
          <a:xfrm>
            <a:off x="457200" y="1609725"/>
            <a:ext cx="7239000" cy="4846638"/>
          </a:xfrm>
          <a:prstGeom prst="rect">
            <a:avLst/>
          </a:prstGeom>
          <a:extLst>
            <a:ext uri="{C572A759-6A51-4108-AA02-DFA0A04FC94B}">
              <ma14:wrappingTextBoxFlag xmlns="" xmlns:ma14="http://schemas.microsoft.com/office/mac/drawingml/2011/main" val="1"/>
            </a:ext>
          </a:extLst>
        </p:spPr>
        <p:txBody>
          <a:bodyPr>
            <a:normAutofit/>
          </a:bodyPr>
          <a:lstStyle/>
          <a:p>
            <a:r>
              <a:t>按一下以編輯母片文字樣式</a:t>
            </a:r>
          </a:p>
          <a:p>
            <a:pPr lvl="1"/>
            <a:r>
              <a:t>第二層</a:t>
            </a:r>
          </a:p>
          <a:p>
            <a:pPr lvl="2"/>
            <a:r>
              <a:t>第三層</a:t>
            </a:r>
          </a:p>
          <a:p>
            <a:pPr lvl="3"/>
            <a:r>
              <a:t>第四層</a:t>
            </a:r>
          </a:p>
          <a:p>
            <a:pPr lvl="4"/>
            <a:r>
              <a:t>第五層</a:t>
            </a:r>
          </a:p>
        </p:txBody>
      </p:sp>
      <p:sp>
        <p:nvSpPr>
          <p:cNvPr id="32" name="Shape 32"/>
          <p:cNvSpPr>
            <a:spLocks noGrp="1"/>
          </p:cNvSpPr>
          <p:nvPr>
            <p:ph type="sldNum" sz="quarter" idx="2"/>
          </p:nvPr>
        </p:nvSpPr>
        <p:spPr>
          <a:xfrm>
            <a:off x="7162328" y="6630987"/>
            <a:ext cx="159222" cy="1524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9" name="image.png"/>
          <p:cNvPicPr>
            <a:picLocks noChangeAspect="1"/>
          </p:cNvPicPr>
          <p:nvPr/>
        </p:nvPicPr>
        <p:blipFill>
          <a:blip r:embed="rId2" cstate="print"/>
          <a:stretch>
            <a:fillRect/>
          </a:stretch>
        </p:blipFill>
        <p:spPr>
          <a:xfrm>
            <a:off x="8150225" y="-6350"/>
            <a:ext cx="1000125" cy="6870700"/>
          </a:xfrm>
          <a:prstGeom prst="rect">
            <a:avLst/>
          </a:prstGeom>
          <a:ln w="12700">
            <a:miter lim="400000"/>
          </a:ln>
        </p:spPr>
      </p:pic>
      <p:sp>
        <p:nvSpPr>
          <p:cNvPr id="40" name="Shape 40"/>
          <p:cNvSpPr/>
          <p:nvPr/>
        </p:nvSpPr>
        <p:spPr>
          <a:xfrm rot="21240000">
            <a:off x="598487" y="1004887"/>
            <a:ext cx="4319588" cy="4311651"/>
          </a:xfrm>
          <a:prstGeom prst="rect">
            <a:avLst/>
          </a:prstGeom>
          <a:solidFill>
            <a:srgbClr val="FAFAFA"/>
          </a:solidFill>
          <a:ln w="3175" cap="rnd">
            <a:solidFill>
              <a:srgbClr val="EAEAEA"/>
            </a:solidFill>
          </a:ln>
          <a:effectLst>
            <a:outerShdw blurRad="63500" dist="12700" dir="5400000" rotWithShape="0">
              <a:srgbClr val="000000">
                <a:alpha val="39999"/>
              </a:srgbClr>
            </a:outerShdw>
          </a:effectLst>
        </p:spPr>
        <p:txBody>
          <a:bodyPr lIns="45719" rIns="45719" anchor="ctr"/>
          <a:lstStyle/>
          <a:p>
            <a:pPr algn="ctr">
              <a:defRPr>
                <a:solidFill>
                  <a:srgbClr val="FFFFFF"/>
                </a:solidFill>
              </a:defRPr>
            </a:pPr>
            <a:endParaRPr/>
          </a:p>
        </p:txBody>
      </p:sp>
      <p:sp>
        <p:nvSpPr>
          <p:cNvPr id="41" name="Shape 41"/>
          <p:cNvSpPr/>
          <p:nvPr/>
        </p:nvSpPr>
        <p:spPr>
          <a:xfrm rot="21420000">
            <a:off x="596900" y="998537"/>
            <a:ext cx="4319588" cy="4313238"/>
          </a:xfrm>
          <a:prstGeom prst="rect">
            <a:avLst/>
          </a:prstGeom>
          <a:solidFill>
            <a:srgbClr val="FAFAFA"/>
          </a:solidFill>
          <a:ln w="3175" cap="rnd">
            <a:solidFill>
              <a:srgbClr val="EAEAEA"/>
            </a:solidFill>
          </a:ln>
          <a:effectLst>
            <a:outerShdw blurRad="63500" dist="12700" dir="5400000" rotWithShape="0">
              <a:srgbClr val="000000">
                <a:alpha val="39999"/>
              </a:srgbClr>
            </a:outerShdw>
          </a:effectLst>
        </p:spPr>
        <p:txBody>
          <a:bodyPr lIns="45719" rIns="45719" anchor="ctr"/>
          <a:lstStyle/>
          <a:p>
            <a:pPr algn="ctr">
              <a:defRPr>
                <a:solidFill>
                  <a:srgbClr val="FFFFFF"/>
                </a:solidFill>
              </a:defRPr>
            </a:pPr>
            <a:endParaRPr/>
          </a:p>
        </p:txBody>
      </p:sp>
      <p:sp>
        <p:nvSpPr>
          <p:cNvPr id="42" name="Shape 42"/>
          <p:cNvSpPr>
            <a:spLocks noGrp="1"/>
          </p:cNvSpPr>
          <p:nvPr>
            <p:ph type="title"/>
          </p:nvPr>
        </p:nvSpPr>
        <p:spPr>
          <a:xfrm>
            <a:off x="457200" y="320675"/>
            <a:ext cx="7239000" cy="1143000"/>
          </a:xfrm>
          <a:prstGeom prst="rect">
            <a:avLst/>
          </a:prstGeom>
          <a:extLst>
            <a:ext uri="{C572A759-6A51-4108-AA02-DFA0A04FC94B}">
              <ma14:wrappingTextBoxFlag xmlns="" xmlns:ma14="http://schemas.microsoft.com/office/mac/drawingml/2011/main" val="1"/>
            </a:ext>
          </a:extLst>
        </p:spPr>
        <p:txBody>
          <a:bodyPr>
            <a:normAutofit/>
          </a:bodyPr>
          <a:lstStyle>
            <a:lvl1pPr>
              <a:defRPr>
                <a:solidFill>
                  <a:srgbClr val="FFFFFF"/>
                </a:solidFill>
              </a:defRPr>
            </a:lvl1pPr>
          </a:lstStyle>
          <a:p>
            <a:r>
              <a:t>按一下以編輯母片標題樣式</a:t>
            </a:r>
          </a:p>
        </p:txBody>
      </p:sp>
      <p:sp>
        <p:nvSpPr>
          <p:cNvPr id="43" name="Shape 43"/>
          <p:cNvSpPr>
            <a:spLocks noGrp="1"/>
          </p:cNvSpPr>
          <p:nvPr>
            <p:ph type="body" idx="1"/>
          </p:nvPr>
        </p:nvSpPr>
        <p:spPr>
          <a:xfrm>
            <a:off x="457200" y="1609725"/>
            <a:ext cx="7239000" cy="4846638"/>
          </a:xfrm>
          <a:prstGeom prst="rect">
            <a:avLst/>
          </a:prstGeom>
          <a:extLst>
            <a:ext uri="{C572A759-6A51-4108-AA02-DFA0A04FC94B}">
              <ma14:wrappingTextBoxFlag xmlns="" xmlns:ma14="http://schemas.microsoft.com/office/mac/drawingml/2011/main" val="1"/>
            </a:ext>
          </a:extLst>
        </p:spPr>
        <p:txBody>
          <a:bodyPr>
            <a:normAutofit/>
          </a:bodyPr>
          <a:lstStyle>
            <a:lvl1pPr>
              <a:buClr>
                <a:srgbClr val="F4E7ED"/>
              </a:buClr>
              <a:defRPr>
                <a:solidFill>
                  <a:srgbClr val="FFFFFF"/>
                </a:solidFill>
              </a:defRPr>
            </a:lvl1pPr>
            <a:lvl2pPr>
              <a:buClr>
                <a:srgbClr val="F4E7ED"/>
              </a:buClr>
              <a:defRPr>
                <a:solidFill>
                  <a:srgbClr val="FFFFFF"/>
                </a:solidFill>
              </a:defRPr>
            </a:lvl2pPr>
            <a:lvl3pPr>
              <a:buClr>
                <a:srgbClr val="F4E7ED"/>
              </a:buClr>
              <a:defRPr>
                <a:solidFill>
                  <a:srgbClr val="FFFFFF"/>
                </a:solidFill>
              </a:defRPr>
            </a:lvl3pPr>
            <a:lvl4pPr>
              <a:buClr>
                <a:srgbClr val="F4E7ED"/>
              </a:buClr>
              <a:defRPr>
                <a:solidFill>
                  <a:srgbClr val="FFFFFF"/>
                </a:solidFill>
              </a:defRPr>
            </a:lvl4pPr>
            <a:lvl5pPr>
              <a:buClr>
                <a:srgbClr val="F4E7ED"/>
              </a:buClr>
              <a:defRPr>
                <a:solidFill>
                  <a:srgbClr val="FFFFFF"/>
                </a:solidFill>
              </a:defRPr>
            </a:lvl5pPr>
          </a:lstStyle>
          <a:p>
            <a:r>
              <a:t>按一下以編輯母片文字樣式</a:t>
            </a:r>
          </a:p>
          <a:p>
            <a:pPr lvl="1"/>
            <a:r>
              <a:t>第二層</a:t>
            </a:r>
          </a:p>
          <a:p>
            <a:pPr lvl="2"/>
            <a:r>
              <a:t>第三層</a:t>
            </a:r>
          </a:p>
          <a:p>
            <a:pPr lvl="3"/>
            <a:r>
              <a:t>第四層</a:t>
            </a:r>
          </a:p>
          <a:p>
            <a:pPr lvl="4"/>
            <a:r>
              <a:t>第五層</a:t>
            </a:r>
          </a:p>
        </p:txBody>
      </p:sp>
      <p:sp>
        <p:nvSpPr>
          <p:cNvPr id="44" name="Shape 44"/>
          <p:cNvSpPr>
            <a:spLocks noGrp="1"/>
          </p:cNvSpPr>
          <p:nvPr>
            <p:ph type="sldNum" sz="quarter" idx="2"/>
          </p:nvPr>
        </p:nvSpPr>
        <p:spPr>
          <a:prstGeom prst="rect">
            <a:avLst/>
          </a:prstGeom>
        </p:spPr>
        <p:txBody>
          <a:bodyPr/>
          <a:lstStyle>
            <a:lvl1pPr>
              <a:defRPr>
                <a:solidFill>
                  <a:srgbClr val="F4E7ED"/>
                </a:solidFill>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1" name="Shape 51"/>
          <p:cNvSpPr>
            <a:spLocks noGrp="1"/>
          </p:cNvSpPr>
          <p:nvPr>
            <p:ph type="title"/>
          </p:nvPr>
        </p:nvSpPr>
        <p:spPr>
          <a:xfrm>
            <a:off x="457200" y="320675"/>
            <a:ext cx="7239000" cy="1143000"/>
          </a:xfrm>
          <a:prstGeom prst="rect">
            <a:avLst/>
          </a:prstGeom>
          <a:extLst>
            <a:ext uri="{C572A759-6A51-4108-AA02-DFA0A04FC94B}">
              <ma14:wrappingTextBoxFlag xmlns="" xmlns:ma14="http://schemas.microsoft.com/office/mac/drawingml/2011/main" val="1"/>
            </a:ext>
          </a:extLst>
        </p:spPr>
        <p:txBody>
          <a:bodyPr>
            <a:normAutofit/>
          </a:bodyPr>
          <a:lstStyle/>
          <a:p>
            <a:r>
              <a:t>按一下以編輯母片標題樣式</a:t>
            </a:r>
          </a:p>
        </p:txBody>
      </p:sp>
      <p:sp>
        <p:nvSpPr>
          <p:cNvPr id="52" name="Shape 52"/>
          <p:cNvSpPr>
            <a:spLocks noGrp="1"/>
          </p:cNvSpPr>
          <p:nvPr>
            <p:ph type="body" idx="1"/>
          </p:nvPr>
        </p:nvSpPr>
        <p:spPr>
          <a:xfrm>
            <a:off x="457200" y="1609725"/>
            <a:ext cx="7239000" cy="4846638"/>
          </a:xfrm>
          <a:prstGeom prst="rect">
            <a:avLst/>
          </a:prstGeom>
          <a:extLst>
            <a:ext uri="{C572A759-6A51-4108-AA02-DFA0A04FC94B}">
              <ma14:wrappingTextBoxFlag xmlns="" xmlns:ma14="http://schemas.microsoft.com/office/mac/drawingml/2011/main" val="1"/>
            </a:ext>
          </a:extLst>
        </p:spPr>
        <p:txBody>
          <a:bodyPr>
            <a:normAutofit/>
          </a:bodyPr>
          <a:lstStyle/>
          <a:p>
            <a:r>
              <a:t>按一下以編輯母片文字樣式</a:t>
            </a:r>
          </a:p>
          <a:p>
            <a:pPr lvl="1"/>
            <a:r>
              <a:t>第二層</a:t>
            </a:r>
          </a:p>
          <a:p>
            <a:pPr lvl="2"/>
            <a:r>
              <a:t>第三層</a:t>
            </a:r>
          </a:p>
          <a:p>
            <a:pPr lvl="3"/>
            <a:r>
              <a:t>第四層</a:t>
            </a:r>
          </a:p>
          <a:p>
            <a:pPr lvl="4"/>
            <a:r>
              <a:t>第五層</a:t>
            </a:r>
          </a:p>
        </p:txBody>
      </p:sp>
      <p:sp>
        <p:nvSpPr>
          <p:cNvPr id="53" name="Shape 53"/>
          <p:cNvSpPr>
            <a:spLocks noGrp="1"/>
          </p:cNvSpPr>
          <p:nvPr>
            <p:ph type="sldNum" sz="quarter" idx="2"/>
          </p:nvPr>
        </p:nvSpPr>
        <p:spPr>
          <a:xfrm>
            <a:off x="6682903" y="6629400"/>
            <a:ext cx="159222" cy="1524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2132856"/>
            <a:ext cx="7408862" cy="39933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Title 6"/>
          <p:cNvSpPr>
            <a:spLocks noGrp="1"/>
          </p:cNvSpPr>
          <p:nvPr>
            <p:ph type="title"/>
          </p:nvPr>
        </p:nvSpPr>
        <p:spPr>
          <a:xfrm>
            <a:off x="683568" y="338138"/>
            <a:ext cx="7355160" cy="1252537"/>
          </a:xfrm>
        </p:spPr>
        <p:txBody>
          <a:bodyPr/>
          <a:lstStyle>
            <a:lvl1pPr>
              <a:defRPr>
                <a:solidFill>
                  <a:schemeClr val="tx1"/>
                </a:solidFill>
              </a:defRPr>
            </a:lvl1pPr>
          </a:lstStyle>
          <a:p>
            <a:r>
              <a:rPr lang="zh-TW" altLang="en-US" dirty="0"/>
              <a:t>按一下以編輯母片標題樣式</a:t>
            </a:r>
            <a:endParaRPr lang="en-US" dirty="0"/>
          </a:p>
        </p:txBody>
      </p:sp>
      <p:sp>
        <p:nvSpPr>
          <p:cNvPr id="4" name="Date Placeholder 3"/>
          <p:cNvSpPr>
            <a:spLocks noGrp="1"/>
          </p:cNvSpPr>
          <p:nvPr>
            <p:ph type="dt" sz="half" idx="10"/>
          </p:nvPr>
        </p:nvSpPr>
        <p:spPr>
          <a:xfrm>
            <a:off x="5164138" y="6249988"/>
            <a:ext cx="3786187" cy="365125"/>
          </a:xfrm>
          <a:prstGeom prst="rect">
            <a:avLst/>
          </a:prstGeom>
        </p:spPr>
        <p:txBody>
          <a:bodyPr/>
          <a:lstStyle>
            <a:lvl1pPr eaLnBrk="1" hangingPunct="1">
              <a:defRPr>
                <a:ea typeface="新細明體" charset="-120"/>
              </a:defRPr>
            </a:lvl1pPr>
          </a:lstStyle>
          <a:p>
            <a:pPr>
              <a:defRPr/>
            </a:pPr>
            <a:fld id="{0F5615D5-D36C-43B2-812E-8F46DD6F70AD}" type="datetimeFigureOut">
              <a:rPr lang="zh-TW" altLang="en-US"/>
              <a:pPr>
                <a:defRPr/>
              </a:pPr>
              <a:t>2021/10/18</a:t>
            </a:fld>
            <a:endParaRPr lang="zh-TW" altLang="en-US"/>
          </a:p>
        </p:txBody>
      </p:sp>
      <p:sp>
        <p:nvSpPr>
          <p:cNvPr id="5" name="Footer Placeholder 4"/>
          <p:cNvSpPr>
            <a:spLocks noGrp="1"/>
          </p:cNvSpPr>
          <p:nvPr>
            <p:ph type="ftr" sz="quarter" idx="11"/>
          </p:nvPr>
        </p:nvSpPr>
        <p:spPr>
          <a:xfrm>
            <a:off x="193675" y="6249988"/>
            <a:ext cx="3786188" cy="365125"/>
          </a:xfrm>
          <a:prstGeom prst="rect">
            <a:avLst/>
          </a:prstGeom>
        </p:spPr>
        <p:txBody>
          <a:bodyPr/>
          <a:lstStyle>
            <a:lvl1pPr eaLnBrk="1" hangingPunct="1">
              <a:defRPr>
                <a:ea typeface="新細明體" charset="-120"/>
              </a:defRPr>
            </a:lvl1pPr>
          </a:lstStyle>
          <a:p>
            <a:pPr>
              <a:defRPr/>
            </a:pPr>
            <a:endParaRPr lang="zh-TW" altLang="en-US"/>
          </a:p>
        </p:txBody>
      </p:sp>
      <p:sp>
        <p:nvSpPr>
          <p:cNvPr id="6"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5E7FCF0-6930-4C6C-B2EF-5026177058B2}"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F9FD"/>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7" cstate="print"/>
          <a:stretch>
            <a:fillRect/>
          </a:stretch>
        </p:blipFill>
        <p:spPr>
          <a:xfrm>
            <a:off x="8150225" y="-6350"/>
            <a:ext cx="1000125" cy="6870700"/>
          </a:xfrm>
          <a:prstGeom prst="rect">
            <a:avLst/>
          </a:prstGeom>
          <a:ln w="12700">
            <a:miter lim="400000"/>
          </a:ln>
        </p:spPr>
      </p:pic>
      <p:sp>
        <p:nvSpPr>
          <p:cNvPr id="3" name="Shape 3"/>
          <p:cNvSpPr>
            <a:spLocks noGrp="1"/>
          </p:cNvSpPr>
          <p:nvPr>
            <p:ph type="title"/>
          </p:nvPr>
        </p:nvSpPr>
        <p:spPr>
          <a:xfrm>
            <a:off x="457200" y="0"/>
            <a:ext cx="8229600" cy="1417638"/>
          </a:xfrm>
          <a:prstGeom prst="rect">
            <a:avLst/>
          </a:prstGeom>
          <a:ln w="12700">
            <a:miter lim="400000"/>
          </a:ln>
        </p:spPr>
        <p:txBody>
          <a:bodyPr lIns="0" tIns="0" rIns="0" bIns="0" anchor="b"/>
          <a:lstStyle/>
          <a:p>
            <a:endParaRPr/>
          </a:p>
        </p:txBody>
      </p:sp>
      <p:sp>
        <p:nvSpPr>
          <p:cNvPr id="4" name="Shape 4"/>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5" name="Shape 5"/>
          <p:cNvSpPr>
            <a:spLocks noGrp="1"/>
          </p:cNvSpPr>
          <p:nvPr>
            <p:ph type="sldNum" sz="quarter" idx="2"/>
          </p:nvPr>
        </p:nvSpPr>
        <p:spPr>
          <a:xfrm>
            <a:off x="6681316" y="6632575"/>
            <a:ext cx="159222" cy="152401"/>
          </a:xfrm>
          <a:prstGeom prst="rect">
            <a:avLst/>
          </a:prstGeom>
          <a:ln w="12700">
            <a:miter lim="400000"/>
          </a:ln>
        </p:spPr>
        <p:txBody>
          <a:bodyPr wrap="none" lIns="0" tIns="0" rIns="0" bIns="0" anchor="b">
            <a:spAutoFit/>
          </a:bodyPr>
          <a:lstStyle>
            <a:lvl1pPr algn="r">
              <a:defRPr sz="1100">
                <a:solidFill>
                  <a:srgbClr val="B13F9A"/>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txStyles>
    <p:titleStyle>
      <a:lvl1pPr marL="0" marR="0" indent="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1pPr>
      <a:lvl2pPr marL="0" marR="0" indent="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5pPr>
      <a:lvl6pPr marL="0" marR="0" indent="45720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6pPr>
      <a:lvl7pPr marL="0" marR="0" indent="91440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7pPr>
      <a:lvl8pPr marL="0" marR="0" indent="137160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8pPr>
      <a:lvl9pPr marL="0" marR="0" indent="1828800" algn="l" defTabSz="914400" rtl="0" latinLnBrk="0">
        <a:lnSpc>
          <a:spcPct val="100000"/>
        </a:lnSpc>
        <a:spcBef>
          <a:spcPts val="0"/>
        </a:spcBef>
        <a:spcAft>
          <a:spcPts val="0"/>
        </a:spcAft>
        <a:buClrTx/>
        <a:buSzTx/>
        <a:buFontTx/>
        <a:buNone/>
        <a:tabLst/>
        <a:defRPr sz="3800" b="1" i="0" u="none" strike="noStrike" cap="none" spc="0" baseline="0">
          <a:ln>
            <a:noFill/>
          </a:ln>
          <a:solidFill>
            <a:srgbClr val="000000"/>
          </a:solidFill>
          <a:uFillTx/>
          <a:latin typeface="Trebuchet MS"/>
          <a:ea typeface="Trebuchet MS"/>
          <a:cs typeface="Trebuchet MS"/>
          <a:sym typeface="Trebuchet MS"/>
        </a:defRPr>
      </a:lvl9pPr>
    </p:titleStyle>
    <p:bodyStyle>
      <a:lvl1pPr marL="273050" marR="0" indent="-273050" algn="l" defTabSz="914400" rtl="0" latinLnBrk="0">
        <a:lnSpc>
          <a:spcPct val="100000"/>
        </a:lnSpc>
        <a:spcBef>
          <a:spcPts val="600"/>
        </a:spcBef>
        <a:spcAft>
          <a:spcPts val="0"/>
        </a:spcAft>
        <a:buClr>
          <a:srgbClr val="B13F9A"/>
        </a:buClr>
        <a:buSzPct val="73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1pPr>
      <a:lvl2pPr marL="550517" marR="0" indent="-258417" algn="l" defTabSz="914400" rtl="0" latinLnBrk="0">
        <a:lnSpc>
          <a:spcPct val="100000"/>
        </a:lnSpc>
        <a:spcBef>
          <a:spcPts val="600"/>
        </a:spcBef>
        <a:spcAft>
          <a:spcPts val="0"/>
        </a:spcAft>
        <a:buClr>
          <a:srgbClr val="B13F9A"/>
        </a:buClr>
        <a:buSzPct val="8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2pPr>
      <a:lvl3pPr marL="827405" marR="0" indent="-297180" algn="l" defTabSz="914400" rtl="0" latinLnBrk="0">
        <a:lnSpc>
          <a:spcPct val="100000"/>
        </a:lnSpc>
        <a:spcBef>
          <a:spcPts val="600"/>
        </a:spcBef>
        <a:spcAft>
          <a:spcPts val="0"/>
        </a:spcAft>
        <a:buClr>
          <a:srgbClr val="B13F9A"/>
        </a:buClr>
        <a:buSzPct val="6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3pPr>
      <a:lvl4pPr marL="1106487" marR="0" indent="-330200" algn="l" defTabSz="914400" rtl="0" latinLnBrk="0">
        <a:lnSpc>
          <a:spcPct val="100000"/>
        </a:lnSpc>
        <a:spcBef>
          <a:spcPts val="600"/>
        </a:spcBef>
        <a:spcAft>
          <a:spcPts val="0"/>
        </a:spcAft>
        <a:buClr>
          <a:srgbClr val="B13F9A"/>
        </a:buClr>
        <a:buSzPct val="8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4pPr>
      <a:lvl5pPr marL="1381125" marR="0" indent="-330200" algn="l" defTabSz="914400" rtl="0" latinLnBrk="0">
        <a:lnSpc>
          <a:spcPct val="100000"/>
        </a:lnSpc>
        <a:spcBef>
          <a:spcPts val="600"/>
        </a:spcBef>
        <a:spcAft>
          <a:spcPts val="0"/>
        </a:spcAft>
        <a:buClr>
          <a:srgbClr val="B13F9A"/>
        </a:buClr>
        <a:buSzPct val="7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5pPr>
      <a:lvl6pPr marL="1838325" marR="0" indent="-330200" algn="l" defTabSz="914400" rtl="0" latinLnBrk="0">
        <a:lnSpc>
          <a:spcPct val="100000"/>
        </a:lnSpc>
        <a:spcBef>
          <a:spcPts val="600"/>
        </a:spcBef>
        <a:spcAft>
          <a:spcPts val="0"/>
        </a:spcAft>
        <a:buClr>
          <a:srgbClr val="B13F9A"/>
        </a:buClr>
        <a:buSzPct val="7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6pPr>
      <a:lvl7pPr marL="2295525" marR="0" indent="-330200" algn="l" defTabSz="914400" rtl="0" latinLnBrk="0">
        <a:lnSpc>
          <a:spcPct val="100000"/>
        </a:lnSpc>
        <a:spcBef>
          <a:spcPts val="600"/>
        </a:spcBef>
        <a:spcAft>
          <a:spcPts val="0"/>
        </a:spcAft>
        <a:buClr>
          <a:srgbClr val="B13F9A"/>
        </a:buClr>
        <a:buSzPct val="7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7pPr>
      <a:lvl8pPr marL="2752725" marR="0" indent="-330200" algn="l" defTabSz="914400" rtl="0" latinLnBrk="0">
        <a:lnSpc>
          <a:spcPct val="100000"/>
        </a:lnSpc>
        <a:spcBef>
          <a:spcPts val="600"/>
        </a:spcBef>
        <a:spcAft>
          <a:spcPts val="0"/>
        </a:spcAft>
        <a:buClr>
          <a:srgbClr val="B13F9A"/>
        </a:buClr>
        <a:buSzPct val="7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8pPr>
      <a:lvl9pPr marL="3209925" marR="0" indent="-330200" algn="l" defTabSz="914400" rtl="0" latinLnBrk="0">
        <a:lnSpc>
          <a:spcPct val="100000"/>
        </a:lnSpc>
        <a:spcBef>
          <a:spcPts val="600"/>
        </a:spcBef>
        <a:spcAft>
          <a:spcPts val="0"/>
        </a:spcAft>
        <a:buClr>
          <a:srgbClr val="B13F9A"/>
        </a:buClr>
        <a:buSzPct val="70000"/>
        <a:buFont typeface="Wingdings 2"/>
        <a:buChar char="•"/>
        <a:tabLst/>
        <a:defRPr sz="26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5pPr>
      <a:lvl6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6pPr>
      <a:lvl7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7pPr>
      <a:lvl8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8pPr>
      <a:lvl9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70.jpg" descr="70.jpg"/>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63" name="Shape 63"/>
          <p:cNvSpPr/>
          <p:nvPr/>
        </p:nvSpPr>
        <p:spPr>
          <a:xfrm>
            <a:off x="827087" y="2492374"/>
            <a:ext cx="7559676"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800" b="1">
                <a:solidFill>
                  <a:srgbClr val="7030A0"/>
                </a:solidFill>
                <a:latin typeface="微軟正黑體"/>
                <a:ea typeface="微軟正黑體"/>
                <a:cs typeface="微軟正黑體"/>
                <a:sym typeface="微軟正黑體"/>
              </a:defRPr>
            </a:pPr>
            <a:r>
              <a:rPr lang="zh-TW" altLang="zh-TW" sz="4800" b="1" dirty="0">
                <a:sym typeface="微軟正黑體"/>
              </a:rPr>
              <a:t>生涯發展紀錄手冊</a:t>
            </a:r>
            <a:endParaRPr lang="en-US" altLang="zh-TW" sz="4800" b="1" dirty="0">
              <a:sym typeface="微軟正黑體"/>
            </a:endParaRPr>
          </a:p>
          <a:p>
            <a:pPr algn="ctr">
              <a:defRPr sz="4800" b="1">
                <a:solidFill>
                  <a:srgbClr val="7030A0"/>
                </a:solidFill>
                <a:latin typeface="微軟正黑體"/>
                <a:ea typeface="微軟正黑體"/>
                <a:cs typeface="微軟正黑體"/>
                <a:sym typeface="微軟正黑體"/>
              </a:defRPr>
            </a:pPr>
            <a:r>
              <a:rPr dirty="0" err="1"/>
              <a:t>建置與管理辦法說明會</a:t>
            </a:r>
            <a:endParaRPr dirty="0"/>
          </a:p>
        </p:txBody>
      </p:sp>
      <p:sp>
        <p:nvSpPr>
          <p:cNvPr id="64" name="Shape 64"/>
          <p:cNvSpPr/>
          <p:nvPr/>
        </p:nvSpPr>
        <p:spPr>
          <a:xfrm>
            <a:off x="-1" y="1196975"/>
            <a:ext cx="9144002" cy="828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800" b="1">
                <a:latin typeface="微軟正黑體"/>
                <a:ea typeface="微軟正黑體"/>
                <a:cs typeface="微軟正黑體"/>
                <a:sym typeface="微軟正黑體"/>
              </a:defRPr>
            </a:pPr>
            <a:r>
              <a:rPr dirty="0" smtClean="0"/>
              <a:t>臺南市立白河國中</a:t>
            </a:r>
            <a:r>
              <a:rPr lang="en-US" altLang="zh-TW" dirty="0" smtClean="0"/>
              <a:t>110</a:t>
            </a:r>
            <a:r>
              <a:rPr dirty="0" smtClean="0"/>
              <a:t>學年度</a:t>
            </a:r>
            <a:endParaRPr dirty="0"/>
          </a:p>
        </p:txBody>
      </p:sp>
      <p:sp>
        <p:nvSpPr>
          <p:cNvPr id="65" name="Shape 65"/>
          <p:cNvSpPr/>
          <p:nvPr/>
        </p:nvSpPr>
        <p:spPr>
          <a:xfrm>
            <a:off x="1547812" y="4724400"/>
            <a:ext cx="5616576"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200" b="1">
                <a:solidFill>
                  <a:srgbClr val="002060"/>
                </a:solidFill>
                <a:latin typeface="微軟正黑體"/>
                <a:ea typeface="微軟正黑體"/>
                <a:cs typeface="微軟正黑體"/>
                <a:sym typeface="微軟正黑體"/>
              </a:defRPr>
            </a:pPr>
            <a:r>
              <a:rPr dirty="0"/>
              <a:t>時間</a:t>
            </a:r>
            <a:r>
              <a:rPr dirty="0" smtClean="0"/>
              <a:t>：</a:t>
            </a:r>
            <a:r>
              <a:rPr lang="en-US" altLang="zh-TW" dirty="0" smtClean="0"/>
              <a:t>110</a:t>
            </a:r>
            <a:r>
              <a:rPr dirty="0" smtClean="0"/>
              <a:t>年</a:t>
            </a:r>
            <a:r>
              <a:rPr lang="en-US" altLang="zh-TW" dirty="0" smtClean="0"/>
              <a:t>10</a:t>
            </a:r>
            <a:r>
              <a:rPr dirty="0" smtClean="0"/>
              <a:t>月</a:t>
            </a:r>
            <a:r>
              <a:rPr lang="en-US" altLang="zh-TW" dirty="0" smtClean="0"/>
              <a:t>20</a:t>
            </a:r>
            <a:r>
              <a:rPr dirty="0" smtClean="0"/>
              <a:t>日</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457200" y="320674"/>
            <a:ext cx="7239000" cy="1143002"/>
          </a:xfrm>
          <a:prstGeom prst="rect">
            <a:avLst/>
          </a:prstGeom>
          <a:extLst>
            <a:ext uri="{C572A759-6A51-4108-AA02-DFA0A04FC94B}">
              <ma14:wrappingTextBoxFlag xmlns="" xmlns:ma14="http://schemas.microsoft.com/office/mac/drawingml/2011/main" val="1"/>
            </a:ext>
          </a:extLst>
        </p:spPr>
        <p:txBody>
          <a:bodyPr>
            <a:normAutofit/>
          </a:bodyPr>
          <a:lstStyle>
            <a:lvl1pPr>
              <a:defRPr sz="3400">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a:latin typeface="微軟正黑體"/>
                <a:ea typeface="微軟正黑體"/>
                <a:cs typeface="微軟正黑體"/>
                <a:sym typeface="微軟正黑體"/>
              </a:rPr>
              <a:t>透過家庭職業的瞭解讓學生參考生涯的影響因素會如何影響自己的決定</a:t>
            </a:r>
          </a:p>
        </p:txBody>
      </p:sp>
      <p:pic>
        <p:nvPicPr>
          <p:cNvPr id="97" name="image.png"/>
          <p:cNvPicPr>
            <a:picLocks noChangeAspect="1"/>
          </p:cNvPicPr>
          <p:nvPr/>
        </p:nvPicPr>
        <p:blipFill>
          <a:blip r:embed="rId2" cstate="print"/>
          <a:stretch>
            <a:fillRect/>
          </a:stretch>
        </p:blipFill>
        <p:spPr>
          <a:xfrm>
            <a:off x="204717" y="3078241"/>
            <a:ext cx="8247063" cy="3271838"/>
          </a:xfrm>
          <a:prstGeom prst="rect">
            <a:avLst/>
          </a:prstGeom>
          <a:ln w="12700">
            <a:miter lim="400000"/>
          </a:ln>
        </p:spPr>
      </p:pic>
      <p:sp>
        <p:nvSpPr>
          <p:cNvPr id="98" name="Shape 98"/>
          <p:cNvSpPr/>
          <p:nvPr/>
        </p:nvSpPr>
        <p:spPr>
          <a:xfrm>
            <a:off x="414964" y="1562868"/>
            <a:ext cx="7239000" cy="76733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273050" indent="-273050">
              <a:spcBef>
                <a:spcPts val="600"/>
              </a:spcBef>
              <a:buClr>
                <a:srgbClr val="B13F9A"/>
              </a:buClr>
              <a:buSzPct val="73000"/>
              <a:buFont typeface="Wingdings 2"/>
              <a:buChar char="⦿"/>
              <a:defRPr sz="2600">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a:latin typeface="微軟正黑體"/>
                <a:ea typeface="微軟正黑體"/>
                <a:cs typeface="微軟正黑體"/>
                <a:sym typeface="微軟正黑體"/>
              </a:rPr>
              <a:t>學生於開學後由導師利用班會或空白課程、早修引導學生填寫並思考</a:t>
            </a:r>
          </a:p>
        </p:txBody>
      </p:sp>
      <p:sp>
        <p:nvSpPr>
          <p:cNvPr id="99" name="Shape 99"/>
          <p:cNvSpPr/>
          <p:nvPr/>
        </p:nvSpPr>
        <p:spPr>
          <a:xfrm>
            <a:off x="7335837" y="65156"/>
            <a:ext cx="720726" cy="472441"/>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t>P3</a:t>
            </a:r>
          </a:p>
        </p:txBody>
      </p:sp>
      <p:grpSp>
        <p:nvGrpSpPr>
          <p:cNvPr id="102" name="Group 102"/>
          <p:cNvGrpSpPr/>
          <p:nvPr/>
        </p:nvGrpSpPr>
        <p:grpSpPr>
          <a:xfrm>
            <a:off x="3635375" y="2349500"/>
            <a:ext cx="3313114" cy="1223964"/>
            <a:chOff x="0" y="0"/>
            <a:chExt cx="3313113" cy="1223963"/>
          </a:xfrm>
        </p:grpSpPr>
        <p:sp>
          <p:nvSpPr>
            <p:cNvPr id="100" name="Shape 100"/>
            <p:cNvSpPr/>
            <p:nvPr/>
          </p:nvSpPr>
          <p:spPr>
            <a:xfrm>
              <a:off x="0" y="0"/>
              <a:ext cx="3313113" cy="1223963"/>
            </a:xfrm>
            <a:prstGeom prst="wedgeEllipseCallout">
              <a:avLst>
                <a:gd name="adj1" fmla="val -80301"/>
                <a:gd name="adj2" fmla="val 114583"/>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a:defRPr sz="2000" b="1"/>
              </a:pPr>
              <a:endParaRPr/>
            </a:p>
          </p:txBody>
        </p:sp>
        <p:sp>
          <p:nvSpPr>
            <p:cNvPr id="101" name="Shape 101"/>
            <p:cNvSpPr/>
            <p:nvPr/>
          </p:nvSpPr>
          <p:spPr>
            <a:xfrm>
              <a:off x="485156" y="258040"/>
              <a:ext cx="2342801" cy="7078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defRPr sz="2000" b="1"/>
              </a:pPr>
              <a:r>
                <a:rPr dirty="0" err="1">
                  <a:latin typeface="微軟正黑體"/>
                  <a:ea typeface="微軟正黑體"/>
                  <a:cs typeface="微軟正黑體"/>
                  <a:sym typeface="微軟正黑體"/>
                </a:rPr>
                <a:t>請依年級填寫</a:t>
              </a:r>
              <a:endParaRPr dirty="0">
                <a:latin typeface="微軟正黑體"/>
                <a:ea typeface="微軟正黑體"/>
                <a:cs typeface="微軟正黑體"/>
                <a:sym typeface="微軟正黑體"/>
              </a:endParaRPr>
            </a:p>
            <a:p>
              <a:pPr>
                <a:defRPr sz="2000" b="1"/>
              </a:pPr>
              <a:r>
                <a:rPr dirty="0"/>
                <a:t>(</a:t>
              </a:r>
              <a:r>
                <a:rPr dirty="0" err="1">
                  <a:latin typeface="微軟正黑體"/>
                  <a:ea typeface="微軟正黑體"/>
                  <a:cs typeface="微軟正黑體"/>
                  <a:sym typeface="微軟正黑體"/>
                </a:rPr>
                <a:t>於學</a:t>
              </a:r>
              <a:r>
                <a:rPr dirty="0" err="1">
                  <a:solidFill>
                    <a:srgbClr val="FF0000"/>
                  </a:solidFill>
                  <a:latin typeface="微軟正黑體"/>
                  <a:ea typeface="微軟正黑體"/>
                  <a:cs typeface="微軟正黑體"/>
                  <a:sym typeface="微軟正黑體"/>
                </a:rPr>
                <a:t>期初</a:t>
              </a:r>
              <a:r>
                <a:rPr dirty="0" err="1">
                  <a:latin typeface="微軟正黑體"/>
                  <a:ea typeface="微軟正黑體"/>
                  <a:cs typeface="微軟正黑體"/>
                  <a:sym typeface="微軟正黑體"/>
                </a:rPr>
                <a:t>填寫</a:t>
              </a:r>
              <a:endParaRPr dirty="0"/>
            </a:p>
          </p:txBody>
        </p:sp>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idx="4294967295"/>
          </p:nvPr>
        </p:nvSpPr>
        <p:spPr>
          <a:xfrm>
            <a:off x="457200" y="320674"/>
            <a:ext cx="7239000" cy="1143002"/>
          </a:xfrm>
          <a:prstGeom prst="rect">
            <a:avLst/>
          </a:prstGeom>
          <a:extLst>
            <a:ext uri="{C572A759-6A51-4108-AA02-DFA0A04FC94B}">
              <ma14:wrappingTextBoxFlag xmlns="" xmlns:ma14="http://schemas.microsoft.com/office/mac/drawingml/2011/main" val="1"/>
            </a:ext>
          </a:extLst>
        </p:spPr>
        <p:txBody>
          <a:bodyPr>
            <a:normAutofit/>
          </a:bodyPr>
          <a:lstStyle>
            <a:lvl1pPr>
              <a:defRPr sz="3400">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dirty="0" err="1">
                <a:latin typeface="微軟正黑體"/>
                <a:ea typeface="微軟正黑體"/>
                <a:cs typeface="微軟正黑體"/>
                <a:sym typeface="微軟正黑體"/>
              </a:rPr>
              <a:t>學生</a:t>
            </a:r>
            <a:r>
              <a:rPr dirty="0" err="1">
                <a:solidFill>
                  <a:srgbClr val="FF0000"/>
                </a:solidFill>
                <a:latin typeface="微軟正黑體"/>
                <a:ea typeface="微軟正黑體"/>
                <a:cs typeface="微軟正黑體"/>
                <a:sym typeface="微軟正黑體"/>
              </a:rPr>
              <a:t>每學期結束</a:t>
            </a:r>
            <a:r>
              <a:rPr dirty="0" err="1">
                <a:latin typeface="微軟正黑體"/>
                <a:ea typeface="微軟正黑體"/>
                <a:cs typeface="微軟正黑體"/>
                <a:sym typeface="微軟正黑體"/>
              </a:rPr>
              <a:t>領取成績單後填寫，另於九年級將會考表現影本黏貼於上</a:t>
            </a:r>
            <a:endParaRPr dirty="0">
              <a:latin typeface="微軟正黑體"/>
              <a:ea typeface="微軟正黑體"/>
              <a:cs typeface="微軟正黑體"/>
              <a:sym typeface="微軟正黑體"/>
            </a:endParaRPr>
          </a:p>
        </p:txBody>
      </p:sp>
      <p:pic>
        <p:nvPicPr>
          <p:cNvPr id="105" name="image.png"/>
          <p:cNvPicPr>
            <a:picLocks noChangeAspect="1"/>
          </p:cNvPicPr>
          <p:nvPr/>
        </p:nvPicPr>
        <p:blipFill>
          <a:blip r:embed="rId2" cstate="print"/>
          <a:stretch>
            <a:fillRect/>
          </a:stretch>
        </p:blipFill>
        <p:spPr>
          <a:xfrm>
            <a:off x="0" y="1628775"/>
            <a:ext cx="7958138" cy="4110038"/>
          </a:xfrm>
          <a:prstGeom prst="rect">
            <a:avLst/>
          </a:prstGeom>
          <a:ln w="12700">
            <a:miter lim="400000"/>
          </a:ln>
        </p:spPr>
      </p:pic>
      <p:pic>
        <p:nvPicPr>
          <p:cNvPr id="106" name="image.png"/>
          <p:cNvPicPr>
            <a:picLocks noChangeAspect="1"/>
          </p:cNvPicPr>
          <p:nvPr/>
        </p:nvPicPr>
        <p:blipFill>
          <a:blip r:embed="rId3" cstate="print"/>
          <a:stretch>
            <a:fillRect/>
          </a:stretch>
        </p:blipFill>
        <p:spPr>
          <a:xfrm>
            <a:off x="323850" y="5949950"/>
            <a:ext cx="7200900" cy="523875"/>
          </a:xfrm>
          <a:prstGeom prst="rect">
            <a:avLst/>
          </a:prstGeom>
          <a:ln w="12700">
            <a:miter lim="400000"/>
          </a:ln>
        </p:spPr>
      </p:pic>
      <p:grpSp>
        <p:nvGrpSpPr>
          <p:cNvPr id="109" name="Group 109"/>
          <p:cNvGrpSpPr/>
          <p:nvPr/>
        </p:nvGrpSpPr>
        <p:grpSpPr>
          <a:xfrm>
            <a:off x="3851275" y="1700212"/>
            <a:ext cx="4176713" cy="1368426"/>
            <a:chOff x="0" y="0"/>
            <a:chExt cx="4176712" cy="1368425"/>
          </a:xfrm>
        </p:grpSpPr>
        <p:sp>
          <p:nvSpPr>
            <p:cNvPr id="107" name="Shape 107"/>
            <p:cNvSpPr/>
            <p:nvPr/>
          </p:nvSpPr>
          <p:spPr>
            <a:xfrm>
              <a:off x="0" y="0"/>
              <a:ext cx="4176713" cy="1368425"/>
            </a:xfrm>
            <a:prstGeom prst="wedgeEllipseCallout">
              <a:avLst>
                <a:gd name="adj1" fmla="val -23602"/>
                <a:gd name="adj2" fmla="val 129319"/>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algn="ctr">
                <a:defRPr sz="2000"/>
              </a:pPr>
              <a:endParaRPr/>
            </a:p>
          </p:txBody>
        </p:sp>
        <p:sp>
          <p:nvSpPr>
            <p:cNvPr id="108" name="Shape 108"/>
            <p:cNvSpPr/>
            <p:nvPr/>
          </p:nvSpPr>
          <p:spPr>
            <a:xfrm>
              <a:off x="611617" y="342582"/>
              <a:ext cx="2953478" cy="6832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dirty="0" err="1">
                  <a:latin typeface="微軟正黑體"/>
                  <a:ea typeface="微軟正黑體"/>
                  <a:cs typeface="微軟正黑體"/>
                  <a:sym typeface="微軟正黑體"/>
                </a:rPr>
                <a:t>依年級填寫</a:t>
              </a:r>
              <a:r>
                <a:rPr dirty="0"/>
                <a:t>(</a:t>
              </a:r>
              <a:r>
                <a:rPr dirty="0" err="1">
                  <a:latin typeface="微軟正黑體"/>
                  <a:ea typeface="微軟正黑體"/>
                  <a:cs typeface="微軟正黑體"/>
                  <a:sym typeface="微軟正黑體"/>
                </a:rPr>
                <a:t>由註冊組提供成績貼紙</a:t>
              </a:r>
              <a:r>
                <a:rPr dirty="0"/>
                <a:t>)</a:t>
              </a:r>
              <a:r>
                <a:rPr dirty="0">
                  <a:latin typeface="微軟正黑體"/>
                  <a:ea typeface="微軟正黑體"/>
                  <a:cs typeface="微軟正黑體"/>
                  <a:sym typeface="微軟正黑體"/>
                </a:rPr>
                <a:t>，</a:t>
              </a:r>
              <a:r>
                <a:rPr dirty="0" err="1">
                  <a:latin typeface="微軟正黑體"/>
                  <a:ea typeface="微軟正黑體"/>
                  <a:cs typeface="微軟正黑體"/>
                  <a:sym typeface="微軟正黑體"/>
                </a:rPr>
                <a:t>並寫省思</a:t>
              </a:r>
              <a:endParaRPr dirty="0">
                <a:latin typeface="微軟正黑體"/>
                <a:ea typeface="微軟正黑體"/>
                <a:cs typeface="微軟正黑體"/>
                <a:sym typeface="微軟正黑體"/>
              </a:endParaRPr>
            </a:p>
          </p:txBody>
        </p:sp>
      </p:grpSp>
      <p:sp>
        <p:nvSpPr>
          <p:cNvPr id="110" name="Shape 110"/>
          <p:cNvSpPr/>
          <p:nvPr/>
        </p:nvSpPr>
        <p:spPr>
          <a:xfrm>
            <a:off x="7308851" y="155575"/>
            <a:ext cx="719138" cy="472440"/>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a:t>P</a:t>
            </a:r>
            <a:r>
              <a:rPr lang="en-US" altLang="zh-TW" dirty="0"/>
              <a:t>8-9</a:t>
            </a:r>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9"/>
                                        </p:tgtEl>
                                      </p:cBhvr>
                                    </p:animEffect>
                                    <p:animScale>
                                      <p:cBhvr>
                                        <p:cTn id="7" dur="250" autoRev="1" fill="hold"/>
                                        <p:tgtEl>
                                          <p:spTgt spid="1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a:extLst>
              <a:ext uri="{FF2B5EF4-FFF2-40B4-BE49-F238E27FC236}">
                <a16:creationId xmlns:a16="http://schemas.microsoft.com/office/drawing/2014/main" id="{0F03C4F4-42FC-494E-AC6C-5050CD7CE73D}"/>
              </a:ext>
            </a:extLst>
          </p:cNvPr>
          <p:cNvGraphicFramePr>
            <a:graphicFrameLocks noChangeAspect="1"/>
          </p:cNvGraphicFramePr>
          <p:nvPr>
            <p:extLst>
              <p:ext uri="{D42A27DB-BD31-4B8C-83A1-F6EECF244321}">
                <p14:modId xmlns:p14="http://schemas.microsoft.com/office/powerpoint/2010/main" val="1874816157"/>
              </p:ext>
            </p:extLst>
          </p:nvPr>
        </p:nvGraphicFramePr>
        <p:xfrm>
          <a:off x="329938" y="1722912"/>
          <a:ext cx="7447174" cy="6408738"/>
        </p:xfrm>
        <a:graphic>
          <a:graphicData uri="http://schemas.openxmlformats.org/presentationml/2006/ole">
            <mc:AlternateContent xmlns:mc="http://schemas.openxmlformats.org/markup-compatibility/2006">
              <mc:Choice xmlns:v="urn:schemas-microsoft-com:vml" Requires="v">
                <p:oleObj spid="_x0000_s3089" name="Acrobat Document" r:id="rId3" imgW="4533758" imgH="6408245" progId="AcroExch.Document.DC">
                  <p:embed/>
                </p:oleObj>
              </mc:Choice>
              <mc:Fallback>
                <p:oleObj name="Acrobat Document" r:id="rId3" imgW="4533758" imgH="6408245" progId="AcroExch.Document.DC">
                  <p:embed/>
                  <p:pic>
                    <p:nvPicPr>
                      <p:cNvPr id="0" name=""/>
                      <p:cNvPicPr/>
                      <p:nvPr/>
                    </p:nvPicPr>
                    <p:blipFill>
                      <a:blip r:embed="rId4"/>
                      <a:stretch>
                        <a:fillRect/>
                      </a:stretch>
                    </p:blipFill>
                    <p:spPr>
                      <a:xfrm>
                        <a:off x="329938" y="1722912"/>
                        <a:ext cx="7447174" cy="6408738"/>
                      </a:xfrm>
                      <a:prstGeom prst="rect">
                        <a:avLst/>
                      </a:prstGeom>
                    </p:spPr>
                  </p:pic>
                </p:oleObj>
              </mc:Fallback>
            </mc:AlternateContent>
          </a:graphicData>
        </a:graphic>
      </p:graphicFrame>
      <p:sp>
        <p:nvSpPr>
          <p:cNvPr id="112" name="Shape 112"/>
          <p:cNvSpPr>
            <a:spLocks noGrp="1"/>
          </p:cNvSpPr>
          <p:nvPr>
            <p:ph type="title" idx="4294967295"/>
          </p:nvPr>
        </p:nvSpPr>
        <p:spPr>
          <a:xfrm>
            <a:off x="457200" y="320674"/>
            <a:ext cx="7239000" cy="1143002"/>
          </a:xfrm>
          <a:prstGeom prst="rect">
            <a:avLst/>
          </a:prstGeom>
          <a:extLst>
            <a:ext uri="{C572A759-6A51-4108-AA02-DFA0A04FC94B}">
              <ma14:wrappingTextBoxFlag xmlns="" xmlns:ma14="http://schemas.microsoft.com/office/mac/drawingml/2011/main" val="1"/>
            </a:ext>
          </a:extLst>
        </p:spPr>
        <p:txBody>
          <a:bodyPr>
            <a:normAutofit/>
          </a:bodyPr>
          <a:lstStyle/>
          <a:p>
            <a:r>
              <a:rPr dirty="0" err="1">
                <a:latin typeface="微軟正黑體"/>
                <a:ea typeface="微軟正黑體"/>
                <a:cs typeface="微軟正黑體"/>
                <a:sym typeface="微軟正黑體"/>
              </a:rPr>
              <a:t>學生自行登錄</a:t>
            </a:r>
            <a:r>
              <a:rPr dirty="0"/>
              <a:t>(</a:t>
            </a:r>
            <a:r>
              <a:rPr dirty="0" err="1">
                <a:latin typeface="微軟正黑體"/>
                <a:ea typeface="微軟正黑體"/>
                <a:cs typeface="微軟正黑體"/>
                <a:sym typeface="微軟正黑體"/>
              </a:rPr>
              <a:t>與超額比序相關</a:t>
            </a:r>
            <a:r>
              <a:rPr dirty="0"/>
              <a:t>)</a:t>
            </a:r>
          </a:p>
        </p:txBody>
      </p:sp>
      <p:sp>
        <p:nvSpPr>
          <p:cNvPr id="113" name="Shape 113"/>
          <p:cNvSpPr>
            <a:spLocks noGrp="1"/>
          </p:cNvSpPr>
          <p:nvPr>
            <p:ph type="body" idx="4294967295"/>
          </p:nvPr>
        </p:nvSpPr>
        <p:spPr>
          <a:xfrm>
            <a:off x="457200" y="1622425"/>
            <a:ext cx="7239000" cy="4846638"/>
          </a:xfrm>
          <a:prstGeom prst="rect">
            <a:avLst/>
          </a:prstGeom>
        </p:spPr>
        <p:txBody>
          <a:bodyPr>
            <a:normAutofit/>
          </a:bodyPr>
          <a:lstStyle/>
          <a:p>
            <a:pPr>
              <a:buChar char="⦿"/>
            </a:pPr>
            <a:endParaRPr dirty="0"/>
          </a:p>
        </p:txBody>
      </p:sp>
      <p:grpSp>
        <p:nvGrpSpPr>
          <p:cNvPr id="117" name="Group 117"/>
          <p:cNvGrpSpPr/>
          <p:nvPr/>
        </p:nvGrpSpPr>
        <p:grpSpPr>
          <a:xfrm>
            <a:off x="3371194" y="2120082"/>
            <a:ext cx="4325006" cy="1429077"/>
            <a:chOff x="0" y="1129845"/>
            <a:chExt cx="4325005" cy="1429075"/>
          </a:xfrm>
        </p:grpSpPr>
        <p:sp>
          <p:nvSpPr>
            <p:cNvPr id="115" name="Shape 115"/>
            <p:cNvSpPr/>
            <p:nvPr/>
          </p:nvSpPr>
          <p:spPr>
            <a:xfrm>
              <a:off x="0" y="1129845"/>
              <a:ext cx="4325006" cy="1429077"/>
            </a:xfrm>
            <a:prstGeom prst="wedgeEllipseCallout">
              <a:avLst>
                <a:gd name="adj1" fmla="val -48459"/>
                <a:gd name="adj2" fmla="val 110407"/>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algn="ctr">
                <a:defRPr sz="2000" b="1">
                  <a:solidFill>
                    <a:srgbClr val="C00000"/>
                  </a:solidFill>
                </a:defRPr>
              </a:pPr>
              <a:endParaRPr/>
            </a:p>
          </p:txBody>
        </p:sp>
        <p:sp>
          <p:nvSpPr>
            <p:cNvPr id="116" name="Shape 116"/>
            <p:cNvSpPr/>
            <p:nvPr/>
          </p:nvSpPr>
          <p:spPr>
            <a:xfrm>
              <a:off x="345501" y="1345232"/>
              <a:ext cx="3633969" cy="947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defRPr sz="2000" b="1"/>
              </a:pPr>
              <a:r>
                <a:rPr dirty="0" err="1">
                  <a:latin typeface="微軟正黑體"/>
                  <a:ea typeface="微軟正黑體"/>
                  <a:cs typeface="微軟正黑體"/>
                  <a:sym typeface="微軟正黑體"/>
                </a:rPr>
                <a:t>依年級填寫，並寫省思</a:t>
              </a:r>
              <a:endParaRPr dirty="0">
                <a:latin typeface="微軟正黑體"/>
                <a:ea typeface="微軟正黑體"/>
                <a:cs typeface="微軟正黑體"/>
                <a:sym typeface="微軟正黑體"/>
              </a:endParaRPr>
            </a:p>
            <a:p>
              <a:pPr algn="ctr">
                <a:defRPr sz="2000" b="1"/>
              </a:pPr>
              <a:r>
                <a:rPr dirty="0"/>
                <a:t>(</a:t>
              </a:r>
              <a:r>
                <a:rPr dirty="0">
                  <a:latin typeface="微軟正黑體"/>
                  <a:ea typeface="微軟正黑體"/>
                  <a:cs typeface="微軟正黑體"/>
                  <a:sym typeface="微軟正黑體"/>
                </a:rPr>
                <a:t>於</a:t>
              </a:r>
              <a:r>
                <a:rPr dirty="0"/>
                <a:t>3</a:t>
              </a:r>
              <a:r>
                <a:rPr dirty="0">
                  <a:latin typeface="微軟正黑體"/>
                  <a:ea typeface="微軟正黑體"/>
                  <a:cs typeface="微軟正黑體"/>
                  <a:sym typeface="微軟正黑體"/>
                </a:rPr>
                <a:t>月、</a:t>
              </a:r>
              <a:r>
                <a:rPr dirty="0"/>
                <a:t>9</a:t>
              </a:r>
              <a:r>
                <a:rPr dirty="0">
                  <a:latin typeface="微軟正黑體"/>
                  <a:ea typeface="微軟正黑體"/>
                  <a:cs typeface="微軟正黑體"/>
                  <a:sym typeface="微軟正黑體"/>
                </a:rPr>
                <a:t>月填寫</a:t>
              </a:r>
              <a:r>
                <a:rPr dirty="0"/>
                <a:t>)</a:t>
              </a:r>
            </a:p>
            <a:p>
              <a:pPr algn="ctr">
                <a:defRPr sz="2000" b="1">
                  <a:solidFill>
                    <a:srgbClr val="C00000"/>
                  </a:solidFill>
                </a:defRPr>
              </a:pPr>
              <a:r>
                <a:rPr dirty="0" err="1">
                  <a:latin typeface="微軟正黑體"/>
                  <a:ea typeface="微軟正黑體"/>
                  <a:cs typeface="微軟正黑體"/>
                  <a:sym typeface="微軟正黑體"/>
                </a:rPr>
                <a:t>無論是否擔任幹部皆要寫省思</a:t>
              </a:r>
              <a:endParaRPr dirty="0">
                <a:latin typeface="微軟正黑體"/>
                <a:ea typeface="微軟正黑體"/>
                <a:cs typeface="微軟正黑體"/>
                <a:sym typeface="微軟正黑體"/>
              </a:endParaRPr>
            </a:p>
          </p:txBody>
        </p:sp>
      </p:grpSp>
      <p:sp>
        <p:nvSpPr>
          <p:cNvPr id="118" name="Shape 118"/>
          <p:cNvSpPr/>
          <p:nvPr/>
        </p:nvSpPr>
        <p:spPr>
          <a:xfrm>
            <a:off x="7164387" y="476250"/>
            <a:ext cx="863601" cy="472440"/>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a:t>P1</a:t>
            </a:r>
            <a:r>
              <a:rPr lang="en-US" altLang="zh-TW" dirty="0"/>
              <a:t>1</a:t>
            </a:r>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idx="4294967295"/>
          </p:nvPr>
        </p:nvSpPr>
        <p:spPr>
          <a:xfrm>
            <a:off x="457200" y="320674"/>
            <a:ext cx="7239000" cy="1143002"/>
          </a:xfrm>
          <a:prstGeom prst="rect">
            <a:avLst/>
          </a:prstGeom>
          <a:extLst>
            <a:ext uri="{C572A759-6A51-4108-AA02-DFA0A04FC94B}">
              <ma14:wrappingTextBoxFlag xmlns="" xmlns:ma14="http://schemas.microsoft.com/office/mac/drawingml/2011/main" val="1"/>
            </a:ext>
          </a:extLst>
        </p:spPr>
        <p:txBody>
          <a:bodyPr>
            <a:normAutofit/>
          </a:bodyPr>
          <a:lstStyle/>
          <a:p>
            <a:r>
              <a:rPr dirty="0" err="1">
                <a:latin typeface="微軟正黑體"/>
                <a:ea typeface="微軟正黑體"/>
                <a:cs typeface="微軟正黑體"/>
                <a:sym typeface="微軟正黑體"/>
              </a:rPr>
              <a:t>學生自行登錄</a:t>
            </a:r>
            <a:r>
              <a:rPr dirty="0"/>
              <a:t>(</a:t>
            </a:r>
            <a:r>
              <a:rPr dirty="0" err="1">
                <a:latin typeface="微軟正黑體"/>
                <a:ea typeface="微軟正黑體"/>
                <a:cs typeface="微軟正黑體"/>
                <a:sym typeface="微軟正黑體"/>
              </a:rPr>
              <a:t>與超額比序相關</a:t>
            </a:r>
            <a:r>
              <a:rPr dirty="0"/>
              <a:t>)</a:t>
            </a:r>
          </a:p>
        </p:txBody>
      </p:sp>
      <p:pic>
        <p:nvPicPr>
          <p:cNvPr id="121" name="image.png"/>
          <p:cNvPicPr>
            <a:picLocks noChangeAspect="1"/>
          </p:cNvPicPr>
          <p:nvPr/>
        </p:nvPicPr>
        <p:blipFill>
          <a:blip r:embed="rId2" cstate="print"/>
          <a:stretch>
            <a:fillRect/>
          </a:stretch>
        </p:blipFill>
        <p:spPr>
          <a:xfrm>
            <a:off x="250825" y="1773237"/>
            <a:ext cx="7886700" cy="2905126"/>
          </a:xfrm>
          <a:prstGeom prst="rect">
            <a:avLst/>
          </a:prstGeom>
          <a:ln w="12700">
            <a:miter lim="400000"/>
          </a:ln>
        </p:spPr>
      </p:pic>
      <p:sp>
        <p:nvSpPr>
          <p:cNvPr id="122" name="Shape 122"/>
          <p:cNvSpPr>
            <a:spLocks noGrp="1"/>
          </p:cNvSpPr>
          <p:nvPr>
            <p:ph type="body" sz="quarter" idx="4294967295"/>
          </p:nvPr>
        </p:nvSpPr>
        <p:spPr>
          <a:xfrm>
            <a:off x="2709484" y="4948194"/>
            <a:ext cx="2734431" cy="808621"/>
          </a:xfrm>
          <a:prstGeom prst="rect">
            <a:avLst/>
          </a:prstGeom>
          <a:solidFill>
            <a:srgbClr val="FFFF00"/>
          </a:solidFill>
          <a:ln w="40000">
            <a:solidFill>
              <a:srgbClr val="862A4A"/>
            </a:solidFill>
            <a:round/>
          </a:ln>
          <a:extLst>
            <a:ext uri="{C572A759-6A51-4108-AA02-DFA0A04FC94B}">
              <ma14:wrappingTextBoxFlag xmlns="" xmlns:ma14="http://schemas.microsoft.com/office/mac/drawingml/2011/main" val="1"/>
            </a:ext>
          </a:extLst>
        </p:spPr>
        <p:txBody>
          <a:bodyPr anchor="ctr">
            <a:normAutofit/>
          </a:bodyPr>
          <a:lstStyle/>
          <a:p>
            <a:pPr marL="226631" indent="-226631" defTabSz="758951">
              <a:spcBef>
                <a:spcPts val="400"/>
              </a:spcBef>
              <a:buSzTx/>
              <a:buNone/>
              <a:defRPr sz="2158"/>
            </a:pPr>
            <a:r>
              <a:rPr dirty="0"/>
              <a:t> </a:t>
            </a:r>
            <a:r>
              <a:rPr sz="1909" b="1" dirty="0" err="1">
                <a:latin typeface="微軟正黑體"/>
                <a:ea typeface="微軟正黑體"/>
                <a:cs typeface="微軟正黑體"/>
                <a:sym typeface="微軟正黑體"/>
              </a:rPr>
              <a:t>依年級填寫，並寫</a:t>
            </a:r>
            <a:r>
              <a:rPr sz="1909" b="1" dirty="0" err="1">
                <a:solidFill>
                  <a:srgbClr val="FF2600"/>
                </a:solidFill>
                <a:latin typeface="微軟正黑體"/>
                <a:ea typeface="微軟正黑體"/>
                <a:cs typeface="微軟正黑體"/>
                <a:sym typeface="微軟正黑體"/>
              </a:rPr>
              <a:t>省思</a:t>
            </a:r>
            <a:endParaRPr sz="1909" b="1" dirty="0"/>
          </a:p>
          <a:p>
            <a:pPr marL="226631" indent="-226631" defTabSz="758951">
              <a:spcBef>
                <a:spcPts val="400"/>
              </a:spcBef>
              <a:buSzTx/>
              <a:buNone/>
              <a:defRPr sz="1909" b="1"/>
            </a:pPr>
            <a:r>
              <a:rPr dirty="0"/>
              <a:t>      (</a:t>
            </a:r>
            <a:r>
              <a:rPr dirty="0">
                <a:latin typeface="微軟正黑體"/>
                <a:ea typeface="微軟正黑體"/>
                <a:cs typeface="微軟正黑體"/>
                <a:sym typeface="微軟正黑體"/>
              </a:rPr>
              <a:t>於</a:t>
            </a:r>
            <a:r>
              <a:rPr dirty="0"/>
              <a:t>3</a:t>
            </a:r>
            <a:r>
              <a:rPr dirty="0">
                <a:latin typeface="微軟正黑體"/>
                <a:ea typeface="微軟正黑體"/>
                <a:cs typeface="微軟正黑體"/>
                <a:sym typeface="微軟正黑體"/>
              </a:rPr>
              <a:t>月、</a:t>
            </a:r>
            <a:r>
              <a:rPr dirty="0"/>
              <a:t>9</a:t>
            </a:r>
            <a:r>
              <a:rPr dirty="0">
                <a:latin typeface="微軟正黑體"/>
                <a:ea typeface="微軟正黑體"/>
                <a:cs typeface="微軟正黑體"/>
                <a:sym typeface="微軟正黑體"/>
              </a:rPr>
              <a:t>月填寫</a:t>
            </a:r>
            <a:r>
              <a:rPr dirty="0"/>
              <a:t>)</a:t>
            </a:r>
          </a:p>
        </p:txBody>
      </p:sp>
      <p:sp>
        <p:nvSpPr>
          <p:cNvPr id="123" name="Shape 123"/>
          <p:cNvSpPr/>
          <p:nvPr/>
        </p:nvSpPr>
        <p:spPr>
          <a:xfrm>
            <a:off x="7164387" y="476250"/>
            <a:ext cx="863601" cy="472440"/>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a:t>P1</a:t>
            </a:r>
            <a:r>
              <a:rPr lang="en-US" altLang="zh-TW" dirty="0"/>
              <a:t>1</a:t>
            </a:r>
            <a:endParaRPr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idx="4294967295"/>
          </p:nvPr>
        </p:nvSpPr>
        <p:spPr>
          <a:xfrm>
            <a:off x="179387" y="188912"/>
            <a:ext cx="7239001" cy="1143001"/>
          </a:xfrm>
          <a:prstGeom prst="rect">
            <a:avLst/>
          </a:prstGeom>
          <a:extLst>
            <a:ext uri="{C572A759-6A51-4108-AA02-DFA0A04FC94B}">
              <ma14:wrappingTextBoxFlag xmlns="" xmlns:ma14="http://schemas.microsoft.com/office/mac/drawingml/2011/main" val="1"/>
            </a:ext>
          </a:extLst>
        </p:spPr>
        <p:txBody>
          <a:bodyPr>
            <a:normAutofit/>
          </a:bodyPr>
          <a:lstStyle/>
          <a:p>
            <a:r>
              <a:rPr>
                <a:latin typeface="微軟正黑體"/>
                <a:ea typeface="微軟正黑體"/>
                <a:cs typeface="微軟正黑體"/>
                <a:sym typeface="微軟正黑體"/>
              </a:rPr>
              <a:t>學生自行登錄</a:t>
            </a:r>
            <a:r>
              <a:t>(</a:t>
            </a:r>
            <a:r>
              <a:rPr>
                <a:latin typeface="微軟正黑體"/>
                <a:ea typeface="微軟正黑體"/>
                <a:cs typeface="微軟正黑體"/>
                <a:sym typeface="微軟正黑體"/>
              </a:rPr>
              <a:t>與超額比序相關</a:t>
            </a:r>
            <a:r>
              <a:t>)</a:t>
            </a:r>
          </a:p>
        </p:txBody>
      </p:sp>
      <p:sp>
        <p:nvSpPr>
          <p:cNvPr id="126" name="Shape 126"/>
          <p:cNvSpPr>
            <a:spLocks noGrp="1"/>
          </p:cNvSpPr>
          <p:nvPr>
            <p:ph type="body" idx="4294967295"/>
          </p:nvPr>
        </p:nvSpPr>
        <p:spPr>
          <a:xfrm>
            <a:off x="457200" y="1609725"/>
            <a:ext cx="7239000" cy="4846638"/>
          </a:xfrm>
          <a:prstGeom prst="rect">
            <a:avLst/>
          </a:prstGeom>
        </p:spPr>
        <p:txBody>
          <a:bodyPr>
            <a:normAutofit/>
          </a:bodyPr>
          <a:lstStyle/>
          <a:p>
            <a:pPr>
              <a:buChar char="⦿"/>
            </a:pPr>
            <a:endParaRPr/>
          </a:p>
        </p:txBody>
      </p:sp>
      <p:pic>
        <p:nvPicPr>
          <p:cNvPr id="127" name="image.png"/>
          <p:cNvPicPr>
            <a:picLocks noChangeAspect="1"/>
          </p:cNvPicPr>
          <p:nvPr/>
        </p:nvPicPr>
        <p:blipFill>
          <a:blip r:embed="rId2" cstate="print"/>
          <a:stretch>
            <a:fillRect/>
          </a:stretch>
        </p:blipFill>
        <p:spPr>
          <a:xfrm>
            <a:off x="0" y="1773237"/>
            <a:ext cx="8001000" cy="2376488"/>
          </a:xfrm>
          <a:prstGeom prst="rect">
            <a:avLst/>
          </a:prstGeom>
          <a:ln w="12700">
            <a:miter lim="400000"/>
          </a:ln>
        </p:spPr>
      </p:pic>
      <p:sp>
        <p:nvSpPr>
          <p:cNvPr id="128" name="Shape 128"/>
          <p:cNvSpPr/>
          <p:nvPr/>
        </p:nvSpPr>
        <p:spPr>
          <a:xfrm>
            <a:off x="7164387" y="476250"/>
            <a:ext cx="863601" cy="472440"/>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a:t>P1</a:t>
            </a:r>
            <a:r>
              <a:rPr lang="en-US" altLang="zh-TW" dirty="0"/>
              <a:t>2</a:t>
            </a:r>
            <a:endParaRPr dirty="0"/>
          </a:p>
        </p:txBody>
      </p:sp>
      <p:pic>
        <p:nvPicPr>
          <p:cNvPr id="129" name="image.png"/>
          <p:cNvPicPr>
            <a:picLocks noChangeAspect="1"/>
          </p:cNvPicPr>
          <p:nvPr/>
        </p:nvPicPr>
        <p:blipFill>
          <a:blip r:embed="rId3" cstate="print"/>
          <a:stretch>
            <a:fillRect/>
          </a:stretch>
        </p:blipFill>
        <p:spPr>
          <a:xfrm>
            <a:off x="0" y="2133600"/>
            <a:ext cx="8001000" cy="3546475"/>
          </a:xfrm>
          <a:prstGeom prst="rect">
            <a:avLst/>
          </a:prstGeom>
          <a:ln w="12700">
            <a:miter lim="400000"/>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circle(in)">
                                      <p:cBhvr>
                                        <p:cTn id="7"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457200" y="295274"/>
            <a:ext cx="7239000" cy="1143002"/>
          </a:xfrm>
          <a:prstGeom prst="rect">
            <a:avLst/>
          </a:prstGeom>
          <a:extLst>
            <a:ext uri="{C572A759-6A51-4108-AA02-DFA0A04FC94B}">
              <ma14:wrappingTextBoxFlag xmlns="" xmlns:ma14="http://schemas.microsoft.com/office/mac/drawingml/2011/main" val="1"/>
            </a:ext>
          </a:extLst>
        </p:spPr>
        <p:txBody>
          <a:bodyPr>
            <a:normAutofit/>
          </a:bodyPr>
          <a:lstStyle/>
          <a:p>
            <a:r>
              <a:rPr>
                <a:latin typeface="微軟正黑體"/>
                <a:ea typeface="微軟正黑體"/>
                <a:cs typeface="微軟正黑體"/>
                <a:sym typeface="微軟正黑體"/>
              </a:rPr>
              <a:t>學生自行登錄</a:t>
            </a:r>
            <a:r>
              <a:t>(</a:t>
            </a:r>
            <a:r>
              <a:rPr>
                <a:latin typeface="微軟正黑體"/>
                <a:ea typeface="微軟正黑體"/>
                <a:cs typeface="微軟正黑體"/>
                <a:sym typeface="微軟正黑體"/>
              </a:rPr>
              <a:t>與超額比序相關</a:t>
            </a:r>
            <a:r>
              <a:t>)</a:t>
            </a:r>
          </a:p>
        </p:txBody>
      </p:sp>
      <p:sp>
        <p:nvSpPr>
          <p:cNvPr id="132" name="Shape 132"/>
          <p:cNvSpPr>
            <a:spLocks noGrp="1"/>
          </p:cNvSpPr>
          <p:nvPr>
            <p:ph type="body" idx="4294967295"/>
          </p:nvPr>
        </p:nvSpPr>
        <p:spPr>
          <a:xfrm>
            <a:off x="457200" y="1609725"/>
            <a:ext cx="7239000" cy="4846638"/>
          </a:xfrm>
          <a:prstGeom prst="rect">
            <a:avLst/>
          </a:prstGeom>
        </p:spPr>
        <p:txBody>
          <a:bodyPr>
            <a:normAutofit/>
          </a:bodyPr>
          <a:lstStyle/>
          <a:p>
            <a:pPr>
              <a:buChar char="⦿"/>
            </a:pPr>
            <a:endParaRPr/>
          </a:p>
        </p:txBody>
      </p:sp>
      <p:pic>
        <p:nvPicPr>
          <p:cNvPr id="133" name="image.png"/>
          <p:cNvPicPr>
            <a:picLocks noChangeAspect="1"/>
          </p:cNvPicPr>
          <p:nvPr/>
        </p:nvPicPr>
        <p:blipFill>
          <a:blip r:embed="rId2" cstate="print"/>
          <a:stretch>
            <a:fillRect/>
          </a:stretch>
        </p:blipFill>
        <p:spPr>
          <a:xfrm>
            <a:off x="0" y="1700212"/>
            <a:ext cx="8515350" cy="3548063"/>
          </a:xfrm>
          <a:prstGeom prst="rect">
            <a:avLst/>
          </a:prstGeom>
          <a:ln w="12700">
            <a:miter lim="400000"/>
          </a:ln>
        </p:spPr>
      </p:pic>
      <p:pic>
        <p:nvPicPr>
          <p:cNvPr id="134" name="image.png"/>
          <p:cNvPicPr>
            <a:picLocks noChangeAspect="1"/>
          </p:cNvPicPr>
          <p:nvPr/>
        </p:nvPicPr>
        <p:blipFill>
          <a:blip r:embed="rId3" cstate="print"/>
          <a:stretch>
            <a:fillRect/>
          </a:stretch>
        </p:blipFill>
        <p:spPr>
          <a:xfrm>
            <a:off x="285750" y="5214937"/>
            <a:ext cx="8001000" cy="1398588"/>
          </a:xfrm>
          <a:prstGeom prst="rect">
            <a:avLst/>
          </a:prstGeom>
          <a:ln w="12700">
            <a:miter lim="400000"/>
          </a:ln>
        </p:spPr>
      </p:pic>
      <p:grpSp>
        <p:nvGrpSpPr>
          <p:cNvPr id="137" name="Group 137"/>
          <p:cNvGrpSpPr/>
          <p:nvPr/>
        </p:nvGrpSpPr>
        <p:grpSpPr>
          <a:xfrm>
            <a:off x="3204550" y="1438276"/>
            <a:ext cx="4901225" cy="1960434"/>
            <a:chOff x="0" y="0"/>
            <a:chExt cx="5067167" cy="1916980"/>
          </a:xfrm>
        </p:grpSpPr>
        <p:sp>
          <p:nvSpPr>
            <p:cNvPr id="135" name="Shape 135"/>
            <p:cNvSpPr/>
            <p:nvPr/>
          </p:nvSpPr>
          <p:spPr>
            <a:xfrm>
              <a:off x="0" y="0"/>
              <a:ext cx="5067168" cy="1916981"/>
            </a:xfrm>
            <a:prstGeom prst="wedgeEllipseCallout">
              <a:avLst>
                <a:gd name="adj1" fmla="val -9190"/>
                <a:gd name="adj2" fmla="val 68014"/>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b="1"/>
              </a:pPr>
              <a:endParaRPr/>
            </a:p>
          </p:txBody>
        </p:sp>
        <p:sp>
          <p:nvSpPr>
            <p:cNvPr id="136" name="Shape 136"/>
            <p:cNvSpPr/>
            <p:nvPr/>
          </p:nvSpPr>
          <p:spPr>
            <a:xfrm>
              <a:off x="742011" y="534641"/>
              <a:ext cx="3583145" cy="8476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marL="273050" indent="-273050">
                <a:spcBef>
                  <a:spcPts val="600"/>
                </a:spcBef>
                <a:defRPr sz="2600" b="1"/>
              </a:pPr>
              <a:r>
                <a:rPr dirty="0" err="1">
                  <a:latin typeface="微軟正黑體"/>
                  <a:ea typeface="微軟正黑體"/>
                  <a:cs typeface="微軟正黑體"/>
                  <a:sym typeface="微軟正黑體"/>
                </a:rPr>
                <a:t>依年級填寫，並寫</a:t>
              </a:r>
              <a:r>
                <a:rPr dirty="0" err="1">
                  <a:solidFill>
                    <a:srgbClr val="FF2600"/>
                  </a:solidFill>
                  <a:latin typeface="微軟正黑體"/>
                  <a:ea typeface="微軟正黑體"/>
                  <a:cs typeface="微軟正黑體"/>
                  <a:sym typeface="微軟正黑體"/>
                </a:rPr>
                <a:t>省思</a:t>
              </a:r>
              <a:endParaRPr dirty="0">
                <a:solidFill>
                  <a:srgbClr val="FF2600"/>
                </a:solidFill>
                <a:latin typeface="微軟正黑體"/>
                <a:ea typeface="微軟正黑體"/>
                <a:cs typeface="微軟正黑體"/>
                <a:sym typeface="微軟正黑體"/>
              </a:endParaRPr>
            </a:p>
            <a:p>
              <a:pPr marL="273050" indent="-273050">
                <a:spcBef>
                  <a:spcPts val="600"/>
                </a:spcBef>
                <a:defRPr sz="2600" b="1"/>
              </a:pPr>
              <a:r>
                <a:rPr dirty="0"/>
                <a:t>      (</a:t>
              </a:r>
              <a:r>
                <a:rPr dirty="0">
                  <a:latin typeface="微軟正黑體"/>
                  <a:ea typeface="微軟正黑體"/>
                  <a:cs typeface="微軟正黑體"/>
                  <a:sym typeface="微軟正黑體"/>
                </a:rPr>
                <a:t>於</a:t>
              </a:r>
              <a:r>
                <a:rPr dirty="0"/>
                <a:t>3</a:t>
              </a:r>
              <a:r>
                <a:rPr dirty="0">
                  <a:latin typeface="微軟正黑體"/>
                  <a:ea typeface="微軟正黑體"/>
                  <a:cs typeface="微軟正黑體"/>
                  <a:sym typeface="微軟正黑體"/>
                </a:rPr>
                <a:t>月、</a:t>
              </a:r>
              <a:r>
                <a:rPr dirty="0"/>
                <a:t>9</a:t>
              </a:r>
              <a:r>
                <a:rPr dirty="0">
                  <a:latin typeface="微軟正黑體"/>
                  <a:ea typeface="微軟正黑體"/>
                  <a:cs typeface="微軟正黑體"/>
                  <a:sym typeface="微軟正黑體"/>
                </a:rPr>
                <a:t>月填寫</a:t>
              </a:r>
              <a:r>
                <a:rPr dirty="0"/>
                <a:t>)</a:t>
              </a:r>
            </a:p>
          </p:txBody>
        </p:sp>
      </p:grpSp>
      <p:sp>
        <p:nvSpPr>
          <p:cNvPr id="138" name="Shape 138"/>
          <p:cNvSpPr/>
          <p:nvPr/>
        </p:nvSpPr>
        <p:spPr>
          <a:xfrm>
            <a:off x="7164387" y="476250"/>
            <a:ext cx="863601" cy="472440"/>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a:t>P1</a:t>
            </a:r>
            <a:r>
              <a:rPr lang="en-US" altLang="zh-TW" dirty="0"/>
              <a:t>3</a:t>
            </a:r>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a:extLst>
              <a:ext uri="{FF2B5EF4-FFF2-40B4-BE49-F238E27FC236}">
                <a16:creationId xmlns:a16="http://schemas.microsoft.com/office/drawing/2014/main" id="{17EEEF59-7ACE-423A-8BBB-55D05D0EA6E3}"/>
              </a:ext>
            </a:extLst>
          </p:cNvPr>
          <p:cNvGraphicFramePr>
            <a:graphicFrameLocks noChangeAspect="1"/>
          </p:cNvGraphicFramePr>
          <p:nvPr>
            <p:extLst>
              <p:ext uri="{D42A27DB-BD31-4B8C-83A1-F6EECF244321}">
                <p14:modId xmlns:p14="http://schemas.microsoft.com/office/powerpoint/2010/main" val="4144631726"/>
              </p:ext>
            </p:extLst>
          </p:nvPr>
        </p:nvGraphicFramePr>
        <p:xfrm>
          <a:off x="158062" y="1713485"/>
          <a:ext cx="7238999" cy="6408738"/>
        </p:xfrm>
        <a:graphic>
          <a:graphicData uri="http://schemas.openxmlformats.org/presentationml/2006/ole">
            <mc:AlternateContent xmlns:mc="http://schemas.openxmlformats.org/markup-compatibility/2006">
              <mc:Choice xmlns:v="urn:schemas-microsoft-com:vml" Requires="v">
                <p:oleObj spid="_x0000_s4112" name="Acrobat Document" r:id="rId3" imgW="4533758" imgH="6408245" progId="AcroExch.Document.DC">
                  <p:embed/>
                </p:oleObj>
              </mc:Choice>
              <mc:Fallback>
                <p:oleObj name="Acrobat Document" r:id="rId3" imgW="4533758" imgH="6408245" progId="AcroExch.Document.DC">
                  <p:embed/>
                  <p:pic>
                    <p:nvPicPr>
                      <p:cNvPr id="0" name=""/>
                      <p:cNvPicPr/>
                      <p:nvPr/>
                    </p:nvPicPr>
                    <p:blipFill>
                      <a:blip r:embed="rId4"/>
                      <a:stretch>
                        <a:fillRect/>
                      </a:stretch>
                    </p:blipFill>
                    <p:spPr>
                      <a:xfrm>
                        <a:off x="158062" y="1713485"/>
                        <a:ext cx="7238999" cy="6408738"/>
                      </a:xfrm>
                      <a:prstGeom prst="rect">
                        <a:avLst/>
                      </a:prstGeom>
                    </p:spPr>
                  </p:pic>
                </p:oleObj>
              </mc:Fallback>
            </mc:AlternateContent>
          </a:graphicData>
        </a:graphic>
      </p:graphicFrame>
      <p:sp>
        <p:nvSpPr>
          <p:cNvPr id="140" name="Shape 140"/>
          <p:cNvSpPr>
            <a:spLocks noGrp="1"/>
          </p:cNvSpPr>
          <p:nvPr>
            <p:ph type="title" idx="4294967295"/>
          </p:nvPr>
        </p:nvSpPr>
        <p:spPr>
          <a:xfrm>
            <a:off x="395287" y="260350"/>
            <a:ext cx="7239001" cy="865188"/>
          </a:xfrm>
          <a:prstGeom prst="rect">
            <a:avLst/>
          </a:prstGeom>
          <a:extLst>
            <a:ext uri="{C572A759-6A51-4108-AA02-DFA0A04FC94B}">
              <ma14:wrappingTextBoxFlag xmlns="" xmlns:ma14="http://schemas.microsoft.com/office/mac/drawingml/2011/main" val="1"/>
            </a:ext>
          </a:extLst>
        </p:spPr>
        <p:txBody>
          <a:bodyPr>
            <a:normAutofit/>
          </a:bodyPr>
          <a:lstStyle/>
          <a:p>
            <a:r>
              <a:rPr>
                <a:latin typeface="微軟正黑體"/>
                <a:ea typeface="微軟正黑體"/>
                <a:cs typeface="微軟正黑體"/>
                <a:sym typeface="微軟正黑體"/>
              </a:rPr>
              <a:t>學生自行登錄</a:t>
            </a:r>
            <a:r>
              <a:t>(</a:t>
            </a:r>
            <a:r>
              <a:rPr>
                <a:latin typeface="微軟正黑體"/>
                <a:ea typeface="微軟正黑體"/>
                <a:cs typeface="微軟正黑體"/>
                <a:sym typeface="微軟正黑體"/>
              </a:rPr>
              <a:t>與超額比序相關</a:t>
            </a:r>
            <a:r>
              <a:t>)</a:t>
            </a:r>
          </a:p>
        </p:txBody>
      </p:sp>
      <p:sp>
        <p:nvSpPr>
          <p:cNvPr id="141" name="Shape 141"/>
          <p:cNvSpPr>
            <a:spLocks noGrp="1"/>
          </p:cNvSpPr>
          <p:nvPr>
            <p:ph type="body" idx="4294967295"/>
          </p:nvPr>
        </p:nvSpPr>
        <p:spPr>
          <a:xfrm>
            <a:off x="457200" y="1609725"/>
            <a:ext cx="7239000" cy="4846638"/>
          </a:xfrm>
          <a:prstGeom prst="rect">
            <a:avLst/>
          </a:prstGeom>
        </p:spPr>
        <p:txBody>
          <a:bodyPr>
            <a:normAutofit/>
          </a:bodyPr>
          <a:lstStyle/>
          <a:p>
            <a:pPr>
              <a:buChar char="⦿"/>
            </a:pPr>
            <a:endParaRPr dirty="0"/>
          </a:p>
        </p:txBody>
      </p:sp>
      <p:sp>
        <p:nvSpPr>
          <p:cNvPr id="143" name="Shape 143"/>
          <p:cNvSpPr/>
          <p:nvPr/>
        </p:nvSpPr>
        <p:spPr>
          <a:xfrm>
            <a:off x="7164387" y="476250"/>
            <a:ext cx="863601" cy="472440"/>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t>P13</a:t>
            </a:r>
          </a:p>
        </p:txBody>
      </p:sp>
      <p:grpSp>
        <p:nvGrpSpPr>
          <p:cNvPr id="146" name="Group 146"/>
          <p:cNvGrpSpPr/>
          <p:nvPr/>
        </p:nvGrpSpPr>
        <p:grpSpPr>
          <a:xfrm>
            <a:off x="1746504" y="0"/>
            <a:ext cx="7397496" cy="3918027"/>
            <a:chOff x="-774520" y="-1035921"/>
            <a:chExt cx="7123495" cy="3239605"/>
          </a:xfrm>
        </p:grpSpPr>
        <p:sp>
          <p:nvSpPr>
            <p:cNvPr id="144" name="Shape 144"/>
            <p:cNvSpPr/>
            <p:nvPr/>
          </p:nvSpPr>
          <p:spPr>
            <a:xfrm>
              <a:off x="-774520" y="-1035921"/>
              <a:ext cx="7123495" cy="3239536"/>
            </a:xfrm>
            <a:prstGeom prst="wedgeEllipseCallout">
              <a:avLst>
                <a:gd name="adj1" fmla="val -11411"/>
                <a:gd name="adj2" fmla="val 88904"/>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b="1"/>
              </a:pPr>
              <a:endParaRPr/>
            </a:p>
          </p:txBody>
        </p:sp>
        <p:sp>
          <p:nvSpPr>
            <p:cNvPr id="145" name="Shape 145"/>
            <p:cNvSpPr/>
            <p:nvPr/>
          </p:nvSpPr>
          <p:spPr>
            <a:xfrm>
              <a:off x="828047" y="-627644"/>
              <a:ext cx="4277117" cy="2831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marL="273050" indent="-273050">
                <a:spcBef>
                  <a:spcPts val="600"/>
                </a:spcBef>
                <a:defRPr sz="2600" b="1"/>
              </a:pPr>
              <a:r>
                <a:rPr lang="en-US" altLang="zh-TW" sz="2600" b="1" dirty="0">
                  <a:sym typeface="Wingdings 2"/>
                </a:rPr>
                <a:t></a:t>
              </a:r>
              <a:r>
                <a:rPr lang="en-US" altLang="zh-TW" sz="2600" b="1" dirty="0"/>
                <a:t>P.14</a:t>
              </a:r>
              <a:r>
                <a:rPr lang="zh-TW" altLang="zh-TW" sz="2600" b="1" dirty="0"/>
                <a:t>服務學習紀錄填寫方式小藍本僅登記學生該學期的</a:t>
              </a:r>
              <a:r>
                <a:rPr lang="zh-TW" altLang="zh-TW" sz="2600" b="1" dirty="0">
                  <a:solidFill>
                    <a:srgbClr val="FF0000"/>
                  </a:solidFill>
                </a:rPr>
                <a:t>總服務時數，並填寫自我省思</a:t>
              </a:r>
              <a:r>
                <a:rPr lang="en-US" altLang="zh-TW" sz="2600" b="1" dirty="0">
                  <a:solidFill>
                    <a:srgbClr val="FF0000"/>
                  </a:solidFill>
                </a:rPr>
                <a:t>(</a:t>
              </a:r>
              <a:r>
                <a:rPr lang="zh-TW" altLang="zh-TW" sz="2600" b="1" dirty="0">
                  <a:solidFill>
                    <a:srgbClr val="FF0000"/>
                  </a:solidFill>
                </a:rPr>
                <a:t>整學期</a:t>
              </a:r>
              <a:r>
                <a:rPr lang="en-US" altLang="zh-TW" sz="2600" b="1" dirty="0">
                  <a:solidFill>
                    <a:srgbClr val="FF0000"/>
                  </a:solidFill>
                </a:rPr>
                <a:t>)</a:t>
              </a:r>
              <a:r>
                <a:rPr lang="zh-TW" altLang="zh-TW" sz="2600" b="1" dirty="0"/>
                <a:t>。詳細的服務學習時數</a:t>
              </a:r>
              <a:r>
                <a:rPr lang="en-US" altLang="zh-TW" sz="2600" b="1" dirty="0"/>
                <a:t>(</a:t>
              </a:r>
              <a:r>
                <a:rPr lang="zh-TW" altLang="zh-TW" sz="2600" b="1" dirty="0"/>
                <a:t>校內與校外</a:t>
              </a:r>
              <a:r>
                <a:rPr lang="en-US" altLang="zh-TW" sz="2600" b="1" dirty="0"/>
                <a:t>)</a:t>
              </a:r>
              <a:r>
                <a:rPr lang="zh-TW" altLang="zh-TW" sz="2600" b="1" dirty="0"/>
                <a:t>記錄則詳列於學務處的服務學習卡上，學習卡上的自我省思也務必填寫。 </a:t>
              </a:r>
              <a:r>
                <a:rPr dirty="0" smtClean="0"/>
                <a:t>(</a:t>
              </a:r>
              <a:r>
                <a:rPr dirty="0">
                  <a:latin typeface="微軟正黑體"/>
                  <a:ea typeface="微軟正黑體"/>
                  <a:cs typeface="微軟正黑體"/>
                  <a:sym typeface="微軟正黑體"/>
                </a:rPr>
                <a:t>於</a:t>
              </a:r>
              <a:r>
                <a:rPr dirty="0"/>
                <a:t>3</a:t>
              </a:r>
              <a:r>
                <a:rPr dirty="0">
                  <a:latin typeface="微軟正黑體"/>
                  <a:ea typeface="微軟正黑體"/>
                  <a:cs typeface="微軟正黑體"/>
                  <a:sym typeface="微軟正黑體"/>
                </a:rPr>
                <a:t>月、</a:t>
              </a:r>
              <a:r>
                <a:rPr dirty="0"/>
                <a:t>9</a:t>
              </a:r>
              <a:r>
                <a:rPr dirty="0">
                  <a:latin typeface="微軟正黑體"/>
                  <a:ea typeface="微軟正黑體"/>
                  <a:cs typeface="微軟正黑體"/>
                  <a:sym typeface="微軟正黑體"/>
                </a:rPr>
                <a:t>月填寫</a:t>
              </a:r>
              <a:r>
                <a:rPr dirty="0"/>
                <a: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3075" name="Picture 3"/>
          <p:cNvPicPr>
            <a:picLocks noChangeAspect="1" noChangeArrowheads="1"/>
          </p:cNvPicPr>
          <p:nvPr/>
        </p:nvPicPr>
        <p:blipFill rotWithShape="1">
          <a:blip r:embed="rId2" cstate="print"/>
          <a:srcRect l="51639" t="21443" r="20206" b="11615"/>
          <a:stretch/>
        </p:blipFill>
        <p:spPr bwMode="auto">
          <a:xfrm>
            <a:off x="4091709" y="841352"/>
            <a:ext cx="4001008" cy="5351035"/>
          </a:xfrm>
          <a:prstGeom prst="rect">
            <a:avLst/>
          </a:prstGeom>
          <a:noFill/>
          <a:ln w="9525">
            <a:noFill/>
            <a:miter lim="800000"/>
            <a:headEnd/>
            <a:tailEnd/>
          </a:ln>
        </p:spPr>
      </p:pic>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l="9038" t="2693" b="35488"/>
          <a:stretch/>
        </p:blipFill>
        <p:spPr>
          <a:xfrm>
            <a:off x="531413" y="423717"/>
            <a:ext cx="3700419" cy="5884719"/>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idx="4294967295"/>
          </p:nvPr>
        </p:nvSpPr>
        <p:spPr>
          <a:xfrm>
            <a:off x="457200" y="320674"/>
            <a:ext cx="7239000" cy="1143002"/>
          </a:xfrm>
          <a:prstGeom prst="rect">
            <a:avLst/>
          </a:prstGeom>
          <a:extLst>
            <a:ext uri="{C572A759-6A51-4108-AA02-DFA0A04FC94B}">
              <ma14:wrappingTextBoxFlag xmlns="" xmlns:ma14="http://schemas.microsoft.com/office/mac/drawingml/2011/main" val="1"/>
            </a:ext>
          </a:extLst>
        </p:spPr>
        <p:txBody>
          <a:bodyPr>
            <a:normAutofit/>
          </a:bodyPr>
          <a:lstStyle/>
          <a:p>
            <a:pPr>
              <a:defRPr sz="3400"/>
            </a:pPr>
            <a:r>
              <a:rPr>
                <a:latin typeface="微軟正黑體"/>
                <a:ea typeface="微軟正黑體"/>
                <a:cs typeface="微軟正黑體"/>
                <a:sym typeface="微軟正黑體"/>
              </a:rPr>
              <a:t>學生自行登錄</a:t>
            </a:r>
            <a:br>
              <a:rPr>
                <a:latin typeface="微軟正黑體"/>
                <a:ea typeface="微軟正黑體"/>
                <a:cs typeface="微軟正黑體"/>
                <a:sym typeface="微軟正黑體"/>
              </a:rPr>
            </a:br>
            <a:r>
              <a:t>-</a:t>
            </a:r>
            <a:r>
              <a:rPr>
                <a:latin typeface="微軟正黑體"/>
                <a:ea typeface="微軟正黑體"/>
                <a:cs typeface="微軟正黑體"/>
                <a:sym typeface="微軟正黑體"/>
              </a:rPr>
              <a:t>活動通常由輔導室辦理</a:t>
            </a:r>
          </a:p>
        </p:txBody>
      </p:sp>
      <p:pic>
        <p:nvPicPr>
          <p:cNvPr id="149" name="image.png"/>
          <p:cNvPicPr>
            <a:picLocks noChangeAspect="1"/>
          </p:cNvPicPr>
          <p:nvPr/>
        </p:nvPicPr>
        <p:blipFill>
          <a:blip r:embed="rId2" cstate="print"/>
          <a:stretch>
            <a:fillRect/>
          </a:stretch>
        </p:blipFill>
        <p:spPr>
          <a:xfrm>
            <a:off x="285750" y="1500187"/>
            <a:ext cx="7535863" cy="3814763"/>
          </a:xfrm>
          <a:prstGeom prst="rect">
            <a:avLst/>
          </a:prstGeom>
          <a:ln w="12700">
            <a:miter lim="400000"/>
          </a:ln>
        </p:spPr>
      </p:pic>
      <p:pic>
        <p:nvPicPr>
          <p:cNvPr id="150" name="image.png"/>
          <p:cNvPicPr>
            <a:picLocks noChangeAspect="1"/>
          </p:cNvPicPr>
          <p:nvPr/>
        </p:nvPicPr>
        <p:blipFill>
          <a:blip r:embed="rId3" cstate="print"/>
          <a:stretch>
            <a:fillRect/>
          </a:stretch>
        </p:blipFill>
        <p:spPr>
          <a:xfrm>
            <a:off x="214312" y="5357812"/>
            <a:ext cx="7239001" cy="1209676"/>
          </a:xfrm>
          <a:prstGeom prst="rect">
            <a:avLst/>
          </a:prstGeom>
          <a:ln w="12700">
            <a:miter lim="400000"/>
          </a:ln>
        </p:spPr>
      </p:pic>
      <p:grpSp>
        <p:nvGrpSpPr>
          <p:cNvPr id="153" name="Group 153"/>
          <p:cNvGrpSpPr/>
          <p:nvPr/>
        </p:nvGrpSpPr>
        <p:grpSpPr>
          <a:xfrm>
            <a:off x="3059112" y="476250"/>
            <a:ext cx="4465638" cy="2305050"/>
            <a:chOff x="0" y="0"/>
            <a:chExt cx="4465637" cy="2305050"/>
          </a:xfrm>
        </p:grpSpPr>
        <p:sp>
          <p:nvSpPr>
            <p:cNvPr id="151" name="Shape 151"/>
            <p:cNvSpPr/>
            <p:nvPr/>
          </p:nvSpPr>
          <p:spPr>
            <a:xfrm>
              <a:off x="0" y="0"/>
              <a:ext cx="4465638" cy="2305050"/>
            </a:xfrm>
            <a:prstGeom prst="wedgeEllipseCallout">
              <a:avLst>
                <a:gd name="adj1" fmla="val -33218"/>
                <a:gd name="adj2" fmla="val 52139"/>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b="1"/>
              </a:pPr>
              <a:endParaRPr/>
            </a:p>
          </p:txBody>
        </p:sp>
        <p:sp>
          <p:nvSpPr>
            <p:cNvPr id="152" name="Shape 152"/>
            <p:cNvSpPr/>
            <p:nvPr/>
          </p:nvSpPr>
          <p:spPr>
            <a:xfrm>
              <a:off x="653926" y="230505"/>
              <a:ext cx="3157786" cy="1844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273050" indent="-273050">
                <a:spcBef>
                  <a:spcPts val="600"/>
                </a:spcBef>
                <a:defRPr sz="2600"/>
              </a:pPr>
              <a:r>
                <a:rPr dirty="0"/>
                <a:t>  </a:t>
              </a:r>
              <a:r>
                <a:rPr b="1" dirty="0" err="1">
                  <a:latin typeface="微軟正黑體"/>
                  <a:ea typeface="微軟正黑體"/>
                  <a:cs typeface="微軟正黑體"/>
                  <a:sym typeface="微軟正黑體"/>
                </a:rPr>
                <a:t>不定期辦理生涯演講或職群簡介等相關活動後，會由輔導室統一發貼紙，並完成填寫省思</a:t>
              </a:r>
              <a:r>
                <a:rPr b="1" dirty="0">
                  <a:latin typeface="微軟正黑體"/>
                  <a:ea typeface="微軟正黑體"/>
                  <a:cs typeface="微軟正黑體"/>
                  <a:sym typeface="微軟正黑體"/>
                </a:rPr>
                <a:t>。</a:t>
              </a:r>
            </a:p>
          </p:txBody>
        </p:sp>
      </p:grpSp>
      <p:sp>
        <p:nvSpPr>
          <p:cNvPr id="154" name="Shape 154"/>
          <p:cNvSpPr/>
          <p:nvPr/>
        </p:nvSpPr>
        <p:spPr>
          <a:xfrm>
            <a:off x="6516687" y="188912"/>
            <a:ext cx="1584326" cy="472441"/>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smtClean="0"/>
              <a:t>P1</a:t>
            </a:r>
            <a:r>
              <a:rPr lang="en-US" altLang="zh-TW" dirty="0" smtClean="0"/>
              <a:t>6</a:t>
            </a:r>
            <a:r>
              <a:rPr dirty="0" smtClean="0"/>
              <a:t>~1</a:t>
            </a:r>
            <a:r>
              <a:rPr lang="en-US" altLang="zh-TW" dirty="0"/>
              <a:t>7</a:t>
            </a:r>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53"/>
                                        </p:tgtEl>
                                        <p:attrNameLst>
                                          <p:attrName>style.opacity</p:attrName>
                                        </p:attrNameLst>
                                      </p:cBhvr>
                                      <p:to>
                                        <p:strVal val="0.5"/>
                                      </p:to>
                                    </p:set>
                                    <p:animEffect filter="image" prLst="opacity: 0.5">
                                      <p:cBhvr rctx="IE">
                                        <p:cTn id="7" dur="indefinite"/>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6732587" y="188912"/>
            <a:ext cx="1008063" cy="472441"/>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smtClean="0"/>
              <a:t>P2</a:t>
            </a:r>
            <a:r>
              <a:rPr lang="en-US" altLang="zh-TW" dirty="0" smtClean="0"/>
              <a:t>4</a:t>
            </a:r>
            <a:endParaRPr dirty="0"/>
          </a:p>
        </p:txBody>
      </p:sp>
      <p:graphicFrame>
        <p:nvGraphicFramePr>
          <p:cNvPr id="157" name="Table 157"/>
          <p:cNvGraphicFramePr/>
          <p:nvPr>
            <p:extLst>
              <p:ext uri="{D42A27DB-BD31-4B8C-83A1-F6EECF244321}">
                <p14:modId xmlns:p14="http://schemas.microsoft.com/office/powerpoint/2010/main" val="689909003"/>
              </p:ext>
            </p:extLst>
          </p:nvPr>
        </p:nvGraphicFramePr>
        <p:xfrm>
          <a:off x="179386" y="2381322"/>
          <a:ext cx="7777163" cy="4083104"/>
        </p:xfrm>
        <a:graphic>
          <a:graphicData uri="http://schemas.openxmlformats.org/drawingml/2006/table">
            <a:tbl>
              <a:tblPr>
                <a:tableStyleId>{4C3C2611-4C71-4FC5-86AE-919BDF0F9419}</a:tableStyleId>
              </a:tblPr>
              <a:tblGrid>
                <a:gridCol w="1526913">
                  <a:extLst>
                    <a:ext uri="{9D8B030D-6E8A-4147-A177-3AD203B41FA5}">
                      <a16:colId xmlns:a16="http://schemas.microsoft.com/office/drawing/2014/main" val="20000"/>
                    </a:ext>
                  </a:extLst>
                </a:gridCol>
                <a:gridCol w="1482485">
                  <a:extLst>
                    <a:ext uri="{9D8B030D-6E8A-4147-A177-3AD203B41FA5}">
                      <a16:colId xmlns:a16="http://schemas.microsoft.com/office/drawing/2014/main" val="20001"/>
                    </a:ext>
                  </a:extLst>
                </a:gridCol>
                <a:gridCol w="3896159">
                  <a:extLst>
                    <a:ext uri="{9D8B030D-6E8A-4147-A177-3AD203B41FA5}">
                      <a16:colId xmlns:a16="http://schemas.microsoft.com/office/drawing/2014/main" val="20002"/>
                    </a:ext>
                  </a:extLst>
                </a:gridCol>
                <a:gridCol w="871606">
                  <a:extLst>
                    <a:ext uri="{9D8B030D-6E8A-4147-A177-3AD203B41FA5}">
                      <a16:colId xmlns:a16="http://schemas.microsoft.com/office/drawing/2014/main" val="20003"/>
                    </a:ext>
                  </a:extLst>
                </a:gridCol>
              </a:tblGrid>
              <a:tr h="1208358">
                <a:tc>
                  <a:txBody>
                    <a:bodyPr/>
                    <a:lstStyle/>
                    <a:p>
                      <a:pPr algn="ctr">
                        <a:defRPr sz="2400" b="1"/>
                      </a:pPr>
                      <a:r>
                        <a:rPr b="0" dirty="0" err="1">
                          <a:latin typeface="標楷體"/>
                          <a:ea typeface="標楷體"/>
                          <a:cs typeface="標楷體"/>
                          <a:sym typeface="標楷體"/>
                        </a:rPr>
                        <a:t>日期</a:t>
                      </a:r>
                      <a:endParaRPr b="0" dirty="0">
                        <a:latin typeface="標楷體"/>
                        <a:ea typeface="標楷體"/>
                        <a:cs typeface="標楷體"/>
                        <a:sym typeface="標楷體"/>
                      </a:endParaRPr>
                    </a:p>
                  </a:txBody>
                  <a:tcPr marL="0" marR="0" marT="0" marB="0" anchor="ctr" horzOverflow="overflow">
                    <a:lnL w="57150">
                      <a:solidFill>
                        <a:srgbClr val="000000"/>
                      </a:solidFill>
                    </a:lnL>
                    <a:lnR w="12700">
                      <a:solidFill>
                        <a:srgbClr val="000000"/>
                      </a:solidFill>
                    </a:lnR>
                    <a:lnT w="57150">
                      <a:solidFill>
                        <a:srgbClr val="000000"/>
                      </a:solidFill>
                    </a:lnT>
                    <a:lnB w="12700">
                      <a:solidFill>
                        <a:srgbClr val="FF9300"/>
                      </a:solidFill>
                    </a:lnB>
                    <a:solidFill>
                      <a:srgbClr val="FFFFFF"/>
                    </a:solidFill>
                  </a:tcPr>
                </a:tc>
                <a:tc>
                  <a:txBody>
                    <a:bodyPr/>
                    <a:lstStyle/>
                    <a:p>
                      <a:pPr algn="ctr">
                        <a:defRPr sz="2400" b="1"/>
                      </a:pPr>
                      <a:r>
                        <a:rPr b="0">
                          <a:latin typeface="標楷體"/>
                          <a:ea typeface="標楷體"/>
                          <a:cs typeface="標楷體"/>
                          <a:sym typeface="標楷體"/>
                        </a:rPr>
                        <a:t>對象</a:t>
                      </a:r>
                      <a:endParaRPr>
                        <a:latin typeface="Times New Roman"/>
                        <a:ea typeface="Times New Roman"/>
                        <a:cs typeface="Times New Roman"/>
                        <a:sym typeface="Times New Roman"/>
                      </a:endParaRPr>
                    </a:p>
                    <a:p>
                      <a:pPr algn="ctr">
                        <a:defRPr sz="2400" b="1"/>
                      </a:pPr>
                      <a:r>
                        <a:rPr b="0">
                          <a:latin typeface="標楷體"/>
                          <a:ea typeface="標楷體"/>
                          <a:cs typeface="標楷體"/>
                          <a:sym typeface="標楷體"/>
                        </a:rPr>
                        <a:t>（學生或家長）</a:t>
                      </a:r>
                    </a:p>
                  </a:txBody>
                  <a:tcPr marL="0" marR="0" marT="0" marB="0" anchor="ctr" horzOverflow="overflow">
                    <a:lnL w="12700">
                      <a:solidFill>
                        <a:srgbClr val="000000"/>
                      </a:solidFill>
                    </a:lnL>
                    <a:lnR w="12700">
                      <a:solidFill>
                        <a:srgbClr val="000000"/>
                      </a:solidFill>
                    </a:lnR>
                    <a:lnT w="57150">
                      <a:solidFill>
                        <a:srgbClr val="000000"/>
                      </a:solidFill>
                    </a:lnT>
                    <a:lnB w="12700">
                      <a:solidFill>
                        <a:srgbClr val="FF9300"/>
                      </a:solidFill>
                    </a:lnB>
                    <a:solidFill>
                      <a:srgbClr val="FFFFFF"/>
                    </a:solidFill>
                  </a:tcPr>
                </a:tc>
                <a:tc>
                  <a:txBody>
                    <a:bodyPr/>
                    <a:lstStyle/>
                    <a:p>
                      <a:pPr algn="ctr">
                        <a:defRPr sz="2400" b="1"/>
                      </a:pPr>
                      <a:r>
                        <a:rPr lang="zh-TW" altLang="en-US" b="0" dirty="0">
                          <a:latin typeface="標楷體"/>
                          <a:ea typeface="標楷體"/>
                          <a:cs typeface="標楷體"/>
                          <a:sym typeface="標楷體"/>
                        </a:rPr>
                        <a:t>諮詢、觀察重點或建議</a:t>
                      </a:r>
                      <a:endParaRPr b="0" dirty="0">
                        <a:latin typeface="標楷體"/>
                        <a:ea typeface="標楷體"/>
                        <a:cs typeface="標楷體"/>
                        <a:sym typeface="標楷體"/>
                      </a:endParaRPr>
                    </a:p>
                  </a:txBody>
                  <a:tcPr marL="0" marR="0" marT="0" marB="0" anchor="ctr" horzOverflow="overflow">
                    <a:lnL w="12700">
                      <a:solidFill>
                        <a:srgbClr val="000000"/>
                      </a:solidFill>
                    </a:lnL>
                    <a:lnR w="12700">
                      <a:solidFill>
                        <a:srgbClr val="000000"/>
                      </a:solidFill>
                    </a:lnR>
                    <a:lnT w="57150">
                      <a:solidFill>
                        <a:srgbClr val="000000"/>
                      </a:solidFill>
                    </a:lnT>
                    <a:lnB w="12700">
                      <a:solidFill>
                        <a:srgbClr val="FF9300"/>
                      </a:solidFill>
                    </a:lnB>
                    <a:solidFill>
                      <a:srgbClr val="FFFFFF"/>
                    </a:solidFill>
                  </a:tcPr>
                </a:tc>
                <a:tc>
                  <a:txBody>
                    <a:bodyPr/>
                    <a:lstStyle/>
                    <a:p>
                      <a:pPr algn="ctr">
                        <a:defRPr sz="2400" b="1"/>
                      </a:pPr>
                      <a:r>
                        <a:rPr b="0">
                          <a:latin typeface="標楷體"/>
                          <a:ea typeface="標楷體"/>
                          <a:cs typeface="標楷體"/>
                          <a:sym typeface="標楷體"/>
                        </a:rPr>
                        <a:t>教師</a:t>
                      </a:r>
                    </a:p>
                    <a:p>
                      <a:pPr algn="ctr">
                        <a:defRPr sz="2400" b="1"/>
                      </a:pPr>
                      <a:r>
                        <a:rPr b="0">
                          <a:latin typeface="標楷體"/>
                          <a:ea typeface="標楷體"/>
                          <a:cs typeface="標楷體"/>
                          <a:sym typeface="標楷體"/>
                        </a:rPr>
                        <a:t>簽名</a:t>
                      </a:r>
                    </a:p>
                  </a:txBody>
                  <a:tcPr marL="0" marR="0" marT="0" marB="0" anchor="ctr" horzOverflow="overflow">
                    <a:lnL w="12700">
                      <a:solidFill>
                        <a:srgbClr val="000000"/>
                      </a:solidFill>
                    </a:lnL>
                    <a:lnR w="57150">
                      <a:solidFill>
                        <a:srgbClr val="000000"/>
                      </a:solidFill>
                    </a:lnR>
                    <a:lnT w="57150">
                      <a:solidFill>
                        <a:srgbClr val="000000"/>
                      </a:solidFill>
                    </a:lnT>
                    <a:lnB w="12700">
                      <a:solidFill>
                        <a:srgbClr val="FF9300"/>
                      </a:solidFill>
                    </a:lnB>
                    <a:solidFill>
                      <a:srgbClr val="FFFFFF"/>
                    </a:solidFill>
                  </a:tcPr>
                </a:tc>
                <a:extLst>
                  <a:ext uri="{0D108BD9-81ED-4DB2-BD59-A6C34878D82A}">
                    <a16:rowId xmlns:a16="http://schemas.microsoft.com/office/drawing/2014/main" val="10000"/>
                  </a:ext>
                </a:extLst>
              </a:tr>
              <a:tr h="541943">
                <a:tc>
                  <a:txBody>
                    <a:bodyPr/>
                    <a:lstStyle/>
                    <a:p>
                      <a:pPr algn="ctr">
                        <a:defRPr sz="1800"/>
                      </a:pPr>
                      <a:r>
                        <a:rPr sz="2400" b="1" dirty="0">
                          <a:solidFill>
                            <a:srgbClr val="7030A0"/>
                          </a:solidFill>
                          <a:latin typeface="微軟正黑體"/>
                          <a:ea typeface="微軟正黑體"/>
                          <a:cs typeface="微軟正黑體"/>
                          <a:sym typeface="微軟正黑體"/>
                        </a:rPr>
                        <a:t>10</a:t>
                      </a:r>
                      <a:r>
                        <a:rPr lang="en-US" altLang="zh-TW" sz="2400" b="1" dirty="0">
                          <a:solidFill>
                            <a:srgbClr val="7030A0"/>
                          </a:solidFill>
                          <a:latin typeface="微軟正黑體"/>
                          <a:ea typeface="微軟正黑體"/>
                          <a:cs typeface="微軟正黑體"/>
                          <a:sym typeface="微軟正黑體"/>
                        </a:rPr>
                        <a:t>9</a:t>
                      </a:r>
                      <a:r>
                        <a:rPr sz="2400" b="1" dirty="0">
                          <a:solidFill>
                            <a:srgbClr val="7030A0"/>
                          </a:solidFill>
                          <a:latin typeface="微軟正黑體"/>
                          <a:ea typeface="微軟正黑體"/>
                          <a:cs typeface="微軟正黑體"/>
                          <a:sym typeface="微軟正黑體"/>
                        </a:rPr>
                        <a:t>.1</a:t>
                      </a:r>
                      <a:r>
                        <a:rPr lang="en-US" altLang="zh-TW" sz="2400" b="1" dirty="0">
                          <a:solidFill>
                            <a:srgbClr val="7030A0"/>
                          </a:solidFill>
                          <a:latin typeface="微軟正黑體"/>
                          <a:ea typeface="微軟正黑體"/>
                          <a:cs typeface="微軟正黑體"/>
                          <a:sym typeface="微軟正黑體"/>
                        </a:rPr>
                        <a:t>1</a:t>
                      </a:r>
                      <a:r>
                        <a:rPr sz="2400" b="1" dirty="0">
                          <a:solidFill>
                            <a:srgbClr val="7030A0"/>
                          </a:solidFill>
                          <a:latin typeface="微軟正黑體"/>
                          <a:ea typeface="微軟正黑體"/>
                          <a:cs typeface="微軟正黑體"/>
                          <a:sym typeface="微軟正黑體"/>
                        </a:rPr>
                        <a:t>.</a:t>
                      </a:r>
                      <a:r>
                        <a:rPr lang="en-US" altLang="zh-TW" sz="2400" b="1" dirty="0">
                          <a:solidFill>
                            <a:srgbClr val="7030A0"/>
                          </a:solidFill>
                          <a:latin typeface="微軟正黑體"/>
                          <a:ea typeface="微軟正黑體"/>
                          <a:cs typeface="微軟正黑體"/>
                          <a:sym typeface="微軟正黑體"/>
                        </a:rPr>
                        <a:t>05</a:t>
                      </a:r>
                      <a:endParaRPr sz="2400" b="1" dirty="0">
                        <a:solidFill>
                          <a:srgbClr val="7030A0"/>
                        </a:solidFill>
                        <a:latin typeface="微軟正黑體"/>
                        <a:ea typeface="微軟正黑體"/>
                        <a:cs typeface="微軟正黑體"/>
                        <a:sym typeface="微軟正黑體"/>
                      </a:endParaRPr>
                    </a:p>
                  </a:txBody>
                  <a:tcPr marL="0" marR="0" marT="0" marB="0" horzOverflow="overflow">
                    <a:lnL w="57150">
                      <a:solidFill>
                        <a:srgbClr val="FF9300"/>
                      </a:solidFill>
                    </a:lnL>
                    <a:lnR w="12700">
                      <a:solidFill>
                        <a:srgbClr val="000000"/>
                      </a:solidFill>
                    </a:lnR>
                    <a:lnT w="12700">
                      <a:solidFill>
                        <a:srgbClr val="FF9300"/>
                      </a:solidFill>
                    </a:lnT>
                    <a:lnB w="12700">
                      <a:solidFill>
                        <a:srgbClr val="000000"/>
                      </a:solidFill>
                    </a:lnB>
                    <a:solidFill>
                      <a:schemeClr val="accent6">
                        <a:lumOff val="18921"/>
                      </a:schemeClr>
                    </a:solidFill>
                  </a:tcPr>
                </a:tc>
                <a:tc>
                  <a:txBody>
                    <a:bodyPr/>
                    <a:lstStyle/>
                    <a:p>
                      <a:pPr algn="ctr">
                        <a:defRPr sz="1800"/>
                      </a:pPr>
                      <a:r>
                        <a:rPr sz="2400" b="1">
                          <a:solidFill>
                            <a:srgbClr val="7030A0"/>
                          </a:solidFill>
                          <a:latin typeface="微軟正黑體"/>
                          <a:ea typeface="微軟正黑體"/>
                          <a:cs typeface="微軟正黑體"/>
                          <a:sym typeface="微軟正黑體"/>
                        </a:rPr>
                        <a:t>學生</a:t>
                      </a:r>
                    </a:p>
                  </a:txBody>
                  <a:tcPr marL="0" marR="0" marT="0" marB="0" horzOverflow="overflow">
                    <a:lnL w="12700">
                      <a:solidFill>
                        <a:srgbClr val="000000"/>
                      </a:solidFill>
                    </a:lnL>
                    <a:lnR w="12700">
                      <a:solidFill>
                        <a:srgbClr val="000000"/>
                      </a:solidFill>
                    </a:lnR>
                    <a:lnT w="12700">
                      <a:solidFill>
                        <a:srgbClr val="FF9300"/>
                      </a:solidFill>
                    </a:lnT>
                    <a:lnB w="12700">
                      <a:solidFill>
                        <a:srgbClr val="000000"/>
                      </a:solidFill>
                    </a:lnB>
                    <a:solidFill>
                      <a:schemeClr val="accent6">
                        <a:lumOff val="18921"/>
                      </a:schemeClr>
                    </a:solidFill>
                  </a:tcPr>
                </a:tc>
                <a:tc>
                  <a:txBody>
                    <a:bodyPr/>
                    <a:lstStyle/>
                    <a:p>
                      <a:pPr algn="ctr">
                        <a:defRPr sz="1800"/>
                      </a:pPr>
                      <a:r>
                        <a:rPr lang="en-US" altLang="zh-TW" sz="2400" b="1" dirty="0">
                          <a:solidFill>
                            <a:srgbClr val="7030A0"/>
                          </a:solidFill>
                          <a:latin typeface="微軟正黑體"/>
                          <a:ea typeface="微軟正黑體"/>
                          <a:cs typeface="微軟正黑體"/>
                          <a:sym typeface="微軟正黑體"/>
                        </a:rPr>
                        <a:t>12</a:t>
                      </a:r>
                      <a:r>
                        <a:rPr lang="zh-TW" altLang="en-US" sz="2400" b="1" dirty="0">
                          <a:solidFill>
                            <a:srgbClr val="7030A0"/>
                          </a:solidFill>
                          <a:latin typeface="微軟正黑體"/>
                          <a:ea typeface="微軟正黑體"/>
                          <a:cs typeface="微軟正黑體"/>
                          <a:sym typeface="微軟正黑體"/>
                        </a:rPr>
                        <a:t>年國教免試入學介紹</a:t>
                      </a:r>
                      <a:endParaRPr sz="2400" b="1" dirty="0">
                        <a:solidFill>
                          <a:srgbClr val="7030A0"/>
                        </a:solidFill>
                        <a:latin typeface="微軟正黑體"/>
                        <a:ea typeface="微軟正黑體"/>
                        <a:cs typeface="微軟正黑體"/>
                        <a:sym typeface="微軟正黑體"/>
                      </a:endParaRPr>
                    </a:p>
                  </a:txBody>
                  <a:tcPr marL="0" marR="0" marT="0" marB="0" horzOverflow="overflow">
                    <a:lnL w="12700">
                      <a:solidFill>
                        <a:srgbClr val="000000"/>
                      </a:solidFill>
                    </a:lnL>
                    <a:lnR w="12700">
                      <a:solidFill>
                        <a:srgbClr val="000000"/>
                      </a:solidFill>
                    </a:lnR>
                    <a:lnT w="12700">
                      <a:solidFill>
                        <a:srgbClr val="FF9300"/>
                      </a:solidFill>
                    </a:lnT>
                    <a:lnB w="12700">
                      <a:solidFill>
                        <a:srgbClr val="000000"/>
                      </a:solidFill>
                    </a:lnB>
                    <a:solidFill>
                      <a:schemeClr val="accent6">
                        <a:lumOff val="18921"/>
                      </a:schemeClr>
                    </a:solidFill>
                  </a:tcPr>
                </a:tc>
                <a:tc>
                  <a:txBody>
                    <a:bodyPr/>
                    <a:lstStyle/>
                    <a:p>
                      <a:pPr algn="ctr">
                        <a:defRPr sz="2400">
                          <a:latin typeface="Times New Roman"/>
                          <a:ea typeface="Times New Roman"/>
                          <a:cs typeface="Times New Roman"/>
                          <a:sym typeface="Times New Roman"/>
                        </a:defRPr>
                      </a:pPr>
                      <a:endParaRPr/>
                    </a:p>
                  </a:txBody>
                  <a:tcPr marL="0" marR="0" marT="0" marB="0" horzOverflow="overflow">
                    <a:lnL w="12700">
                      <a:solidFill>
                        <a:srgbClr val="000000"/>
                      </a:solidFill>
                    </a:lnL>
                    <a:lnR w="57150">
                      <a:solidFill>
                        <a:srgbClr val="FF9300"/>
                      </a:solidFill>
                    </a:lnR>
                    <a:lnT w="12700">
                      <a:solidFill>
                        <a:srgbClr val="FF9300"/>
                      </a:solidFill>
                    </a:lnT>
                    <a:lnB w="12700">
                      <a:solidFill>
                        <a:srgbClr val="000000"/>
                      </a:solidFill>
                    </a:lnB>
                    <a:solidFill>
                      <a:schemeClr val="accent6">
                        <a:lumOff val="18921"/>
                      </a:schemeClr>
                    </a:solidFill>
                  </a:tcPr>
                </a:tc>
                <a:extLst>
                  <a:ext uri="{0D108BD9-81ED-4DB2-BD59-A6C34878D82A}">
                    <a16:rowId xmlns:a16="http://schemas.microsoft.com/office/drawing/2014/main" val="10001"/>
                  </a:ext>
                </a:extLst>
              </a:tr>
              <a:tr h="2332803">
                <a:tc>
                  <a:txBody>
                    <a:bodyPr/>
                    <a:lstStyle/>
                    <a:p>
                      <a:pPr algn="ctr">
                        <a:defRPr sz="1800"/>
                      </a:pPr>
                      <a:endParaRPr sz="2400" b="1" dirty="0">
                        <a:solidFill>
                          <a:srgbClr val="7030A0"/>
                        </a:solidFill>
                        <a:latin typeface="微軟正黑體"/>
                        <a:ea typeface="微軟正黑體"/>
                        <a:cs typeface="微軟正黑體"/>
                        <a:sym typeface="微軟正黑體"/>
                      </a:endParaRPr>
                    </a:p>
                  </a:txBody>
                  <a:tcPr marL="0" marR="0" marT="0" marB="0" horzOverflow="overflow">
                    <a:lnL w="5715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endParaRPr sz="2400" b="1" dirty="0">
                        <a:solidFill>
                          <a:srgbClr val="7030A0"/>
                        </a:solidFill>
                        <a:latin typeface="微軟正黑體"/>
                        <a:ea typeface="微軟正黑體"/>
                        <a:cs typeface="微軟正黑體"/>
                        <a:sym typeface="微軟正黑體"/>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400" b="1">
                          <a:solidFill>
                            <a:srgbClr val="7030A0"/>
                          </a:solidFill>
                          <a:latin typeface="微軟正黑體"/>
                          <a:ea typeface="微軟正黑體"/>
                          <a:cs typeface="微軟正黑體"/>
                          <a:sym typeface="微軟正黑體"/>
                        </a:defRPr>
                      </a:pPr>
                      <a:endParaRPr dirty="0">
                        <a:latin typeface="微軟正黑體" panose="020B0604030504040204" pitchFamily="34" charset="-120"/>
                        <a:ea typeface="微軟正黑體" panose="020B0604030504040204" pitchFamily="34" charset="-120"/>
                        <a:cs typeface="Yuanti SC Regular"/>
                        <a:sym typeface="Yuanti SC Regula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400">
                          <a:latin typeface="Times New Roman"/>
                          <a:ea typeface="Times New Roman"/>
                          <a:cs typeface="Times New Roman"/>
                          <a:sym typeface="Times New Roman"/>
                        </a:defRPr>
                      </a:pPr>
                      <a:endParaRPr dirty="0"/>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bl>
          </a:graphicData>
        </a:graphic>
      </p:graphicFrame>
      <p:sp>
        <p:nvSpPr>
          <p:cNvPr id="158" name="Shape 158"/>
          <p:cNvSpPr/>
          <p:nvPr/>
        </p:nvSpPr>
        <p:spPr>
          <a:xfrm>
            <a:off x="107950" y="342573"/>
            <a:ext cx="7984490" cy="193899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p>
            <a:pPr indent="355600">
              <a:tabLst>
                <a:tab pos="342900" algn="l"/>
              </a:tabLst>
              <a:defRPr sz="2000" b="1"/>
            </a:pPr>
            <a:r>
              <a:rPr b="0" dirty="0">
                <a:latin typeface="標楷體"/>
                <a:ea typeface="標楷體"/>
                <a:cs typeface="標楷體"/>
                <a:sym typeface="標楷體"/>
              </a:rPr>
              <a:t>六、</a:t>
            </a:r>
            <a:r>
              <a:rPr lang="zh-TW" altLang="en-US" b="0" dirty="0">
                <a:latin typeface="標楷體"/>
                <a:ea typeface="標楷體"/>
                <a:cs typeface="標楷體"/>
                <a:sym typeface="標楷體"/>
              </a:rPr>
              <a:t>學生生涯發展歷程相關</a:t>
            </a:r>
            <a:r>
              <a:rPr b="0" dirty="0" err="1">
                <a:latin typeface="標楷體"/>
                <a:ea typeface="標楷體"/>
                <a:cs typeface="標楷體"/>
                <a:sym typeface="標楷體"/>
              </a:rPr>
              <a:t>紀錄</a:t>
            </a:r>
            <a:endParaRPr b="0" dirty="0">
              <a:latin typeface="標楷體"/>
              <a:ea typeface="標楷體"/>
              <a:cs typeface="標楷體"/>
              <a:sym typeface="標楷體"/>
            </a:endParaRPr>
          </a:p>
          <a:p>
            <a:pPr indent="355600">
              <a:tabLst>
                <a:tab pos="342900" algn="l"/>
              </a:tabLst>
              <a:defRPr sz="2000" b="1"/>
            </a:pPr>
            <a:r>
              <a:rPr b="0" dirty="0">
                <a:latin typeface="標楷體"/>
                <a:ea typeface="標楷體"/>
                <a:cs typeface="標楷體"/>
                <a:sym typeface="標楷體"/>
              </a:rPr>
              <a:t>（一）</a:t>
            </a:r>
            <a:r>
              <a:rPr lang="zh-TW" altLang="en-US" b="0" dirty="0">
                <a:solidFill>
                  <a:srgbClr val="FF0000"/>
                </a:solidFill>
                <a:latin typeface="標楷體"/>
                <a:ea typeface="標楷體"/>
                <a:cs typeface="標楷體"/>
                <a:sym typeface="標楷體"/>
              </a:rPr>
              <a:t>學生</a:t>
            </a:r>
            <a:r>
              <a:rPr dirty="0" err="1">
                <a:solidFill>
                  <a:srgbClr val="FF2600"/>
                </a:solidFill>
                <a:latin typeface="標楷體"/>
                <a:ea typeface="標楷體"/>
                <a:cs typeface="標楷體"/>
                <a:sym typeface="標楷體"/>
              </a:rPr>
              <a:t>生涯</a:t>
            </a:r>
            <a:r>
              <a:rPr lang="zh-TW" altLang="en-US" dirty="0" smtClean="0">
                <a:solidFill>
                  <a:srgbClr val="FF2600"/>
                </a:solidFill>
                <a:latin typeface="標楷體"/>
                <a:ea typeface="標楷體"/>
                <a:cs typeface="標楷體"/>
                <a:sym typeface="標楷體"/>
              </a:rPr>
              <a:t>發展觀察</a:t>
            </a:r>
            <a:r>
              <a:rPr dirty="0" err="1" smtClean="0">
                <a:solidFill>
                  <a:srgbClr val="FF2600"/>
                </a:solidFill>
                <a:latin typeface="標楷體"/>
                <a:ea typeface="標楷體"/>
                <a:cs typeface="標楷體"/>
                <a:sym typeface="標楷體"/>
              </a:rPr>
              <a:t>紀錄</a:t>
            </a:r>
            <a:r>
              <a:rPr b="0" dirty="0" err="1">
                <a:latin typeface="標楷體"/>
                <a:ea typeface="標楷體"/>
                <a:cs typeface="標楷體"/>
                <a:sym typeface="標楷體"/>
              </a:rPr>
              <a:t>（由</a:t>
            </a:r>
            <a:r>
              <a:rPr dirty="0" err="1">
                <a:solidFill>
                  <a:srgbClr val="FF2600"/>
                </a:solidFill>
                <a:latin typeface="標楷體"/>
                <a:ea typeface="標楷體"/>
                <a:cs typeface="標楷體"/>
                <a:sym typeface="標楷體"/>
              </a:rPr>
              <a:t>導師</a:t>
            </a:r>
            <a:r>
              <a:rPr b="0" dirty="0" err="1">
                <a:latin typeface="標楷體"/>
                <a:ea typeface="標楷體"/>
                <a:cs typeface="標楷體"/>
                <a:sym typeface="標楷體"/>
              </a:rPr>
              <a:t>或</a:t>
            </a:r>
            <a:r>
              <a:rPr dirty="0" err="1">
                <a:solidFill>
                  <a:srgbClr val="FF2600"/>
                </a:solidFill>
                <a:latin typeface="標楷體"/>
                <a:ea typeface="標楷體"/>
                <a:cs typeface="標楷體"/>
                <a:sym typeface="標楷體"/>
              </a:rPr>
              <a:t>輔導教師</a:t>
            </a:r>
            <a:r>
              <a:rPr b="0" dirty="0" err="1">
                <a:latin typeface="標楷體"/>
                <a:ea typeface="標楷體"/>
                <a:cs typeface="標楷體"/>
                <a:sym typeface="標楷體"/>
              </a:rPr>
              <a:t>填寫</a:t>
            </a:r>
            <a:r>
              <a:rPr b="0" dirty="0">
                <a:latin typeface="標楷體"/>
                <a:ea typeface="標楷體"/>
                <a:cs typeface="標楷體"/>
                <a:sym typeface="標楷體"/>
              </a:rPr>
              <a:t>）</a:t>
            </a:r>
          </a:p>
          <a:p>
            <a:pPr indent="355600">
              <a:tabLst>
                <a:tab pos="342900" algn="l"/>
              </a:tabLst>
              <a:defRPr sz="2000">
                <a:latin typeface="標楷體"/>
                <a:ea typeface="標楷體"/>
                <a:cs typeface="標楷體"/>
                <a:sym typeface="標楷體"/>
              </a:defRPr>
            </a:pPr>
            <a:r>
              <a:rPr dirty="0" err="1">
                <a:latin typeface="Arial"/>
                <a:ea typeface="Arial"/>
                <a:cs typeface="Arial"/>
                <a:sym typeface="Arial"/>
              </a:rPr>
              <a:t>請導師、輔導教師與學生</a:t>
            </a:r>
            <a:r>
              <a:rPr lang="zh-TW" altLang="en-US" dirty="0">
                <a:latin typeface="Arial"/>
                <a:ea typeface="Arial"/>
                <a:cs typeface="Arial"/>
                <a:sym typeface="Arial"/>
              </a:rPr>
              <a:t>或家長</a:t>
            </a:r>
            <a:r>
              <a:rPr b="1" dirty="0" err="1">
                <a:latin typeface="Arial"/>
                <a:ea typeface="Arial"/>
                <a:cs typeface="Arial"/>
                <a:sym typeface="Arial"/>
              </a:rPr>
              <a:t>進行生涯諮</a:t>
            </a:r>
            <a:r>
              <a:rPr lang="zh-TW" altLang="en-US" b="1" dirty="0">
                <a:latin typeface="Arial"/>
                <a:ea typeface="Arial"/>
                <a:cs typeface="Arial"/>
                <a:sym typeface="Arial"/>
              </a:rPr>
              <a:t>詢或觀察</a:t>
            </a:r>
            <a:r>
              <a:rPr dirty="0" err="1">
                <a:latin typeface="Arial"/>
                <a:ea typeface="Arial"/>
                <a:cs typeface="Arial"/>
                <a:sym typeface="Arial"/>
              </a:rPr>
              <a:t>後，將輔導重點或建議記錄於本頁，作為九年級與學生討論生涯發展規劃書時之參考。</a:t>
            </a:r>
            <a:r>
              <a:rPr dirty="0" err="1" smtClean="0">
                <a:latin typeface="Arial"/>
                <a:ea typeface="Arial"/>
                <a:cs typeface="Arial"/>
                <a:sym typeface="Arial"/>
              </a:rPr>
              <a:t>建議教師可影印本頁</a:t>
            </a:r>
            <a:r>
              <a:rPr dirty="0" err="1" smtClean="0"/>
              <a:t>”</a:t>
            </a:r>
            <a:r>
              <a:rPr dirty="0" err="1" smtClean="0">
                <a:latin typeface="Arial"/>
                <a:ea typeface="Arial"/>
                <a:cs typeface="Arial"/>
                <a:sym typeface="Arial"/>
              </a:rPr>
              <a:t>生涯</a:t>
            </a:r>
            <a:r>
              <a:rPr lang="zh-TW" altLang="en-US" dirty="0" smtClean="0">
                <a:latin typeface="Arial"/>
                <a:ea typeface="Arial"/>
                <a:cs typeface="Arial"/>
                <a:sym typeface="Arial"/>
              </a:rPr>
              <a:t>發展觀察</a:t>
            </a:r>
            <a:r>
              <a:rPr dirty="0" err="1" smtClean="0">
                <a:latin typeface="Arial"/>
                <a:ea typeface="Arial"/>
                <a:cs typeface="Arial"/>
                <a:sym typeface="Arial"/>
              </a:rPr>
              <a:t>紀錄表</a:t>
            </a:r>
            <a:r>
              <a:rPr dirty="0" err="1"/>
              <a:t>”</a:t>
            </a:r>
            <a:r>
              <a:rPr dirty="0" err="1">
                <a:latin typeface="Arial"/>
                <a:ea typeface="Arial"/>
                <a:cs typeface="Arial"/>
                <a:sym typeface="Arial"/>
              </a:rPr>
              <a:t>以方便隨時記錄，再定期將紀錄表浮貼於手冊</a:t>
            </a:r>
            <a:r>
              <a:rPr dirty="0">
                <a:latin typeface="Arial"/>
                <a:ea typeface="Arial"/>
                <a:cs typeface="Arial"/>
                <a:sym typeface="Arial"/>
              </a:rPr>
              <a:t>。</a:t>
            </a:r>
          </a:p>
        </p:txBody>
      </p:sp>
      <p:grpSp>
        <p:nvGrpSpPr>
          <p:cNvPr id="161" name="Group 161"/>
          <p:cNvGrpSpPr/>
          <p:nvPr/>
        </p:nvGrpSpPr>
        <p:grpSpPr>
          <a:xfrm>
            <a:off x="260212" y="5096000"/>
            <a:ext cx="2808290" cy="1368426"/>
            <a:chOff x="0" y="0"/>
            <a:chExt cx="2808288" cy="1368425"/>
          </a:xfrm>
        </p:grpSpPr>
        <p:sp>
          <p:nvSpPr>
            <p:cNvPr id="159" name="Shape 159"/>
            <p:cNvSpPr/>
            <p:nvPr/>
          </p:nvSpPr>
          <p:spPr>
            <a:xfrm>
              <a:off x="0" y="0"/>
              <a:ext cx="2808288" cy="1368425"/>
            </a:xfrm>
            <a:prstGeom prst="wedgeEllipseCallout">
              <a:avLst>
                <a:gd name="adj1" fmla="val 32509"/>
                <a:gd name="adj2" fmla="val -65213"/>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a:pPr>
              <a:endParaRPr/>
            </a:p>
          </p:txBody>
        </p:sp>
        <p:sp>
          <p:nvSpPr>
            <p:cNvPr id="160" name="Shape 160"/>
            <p:cNvSpPr/>
            <p:nvPr/>
          </p:nvSpPr>
          <p:spPr>
            <a:xfrm>
              <a:off x="411232" y="237938"/>
              <a:ext cx="1985824" cy="892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marL="273050" indent="-273050">
                <a:spcBef>
                  <a:spcPts val="600"/>
                </a:spcBef>
                <a:defRPr sz="2600">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dirty="0" err="1">
                  <a:solidFill>
                    <a:srgbClr val="FF0000"/>
                  </a:solidFill>
                  <a:latin typeface="微軟正黑體"/>
                  <a:ea typeface="微軟正黑體"/>
                  <a:cs typeface="微軟正黑體"/>
                  <a:sym typeface="微軟正黑體"/>
                </a:rPr>
                <a:t>每學期至少填寫一次</a:t>
              </a:r>
              <a:endParaRPr dirty="0">
                <a:solidFill>
                  <a:srgbClr val="FF0000"/>
                </a:solidFill>
                <a:latin typeface="微軟正黑體"/>
                <a:ea typeface="微軟正黑體"/>
                <a:cs typeface="微軟正黑體"/>
                <a:sym typeface="微軟正黑體"/>
              </a:endParaRPr>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標題 2"/>
          <p:cNvSpPr>
            <a:spLocks noGrp="1"/>
          </p:cNvSpPr>
          <p:nvPr>
            <p:ph type="title"/>
          </p:nvPr>
        </p:nvSpPr>
        <p:spPr>
          <a:xfrm>
            <a:off x="684213" y="338138"/>
            <a:ext cx="7354887" cy="1252537"/>
          </a:xfrm>
        </p:spPr>
        <p:txBody>
          <a:bodyPr/>
          <a:lstStyle/>
          <a:p>
            <a:pPr eaLnBrk="1" hangingPunct="1"/>
            <a:r>
              <a:rPr lang="zh-TW" altLang="en-US">
                <a:latin typeface="微軟正黑體" pitchFamily="34" charset="-120"/>
                <a:ea typeface="微軟正黑體" pitchFamily="34" charset="-120"/>
              </a:rPr>
              <a:t>生涯發展教育相關工具</a:t>
            </a:r>
          </a:p>
        </p:txBody>
      </p:sp>
      <p:pic>
        <p:nvPicPr>
          <p:cNvPr id="2" name="圖片 1"/>
          <p:cNvPicPr>
            <a:picLocks noChangeAspect="1"/>
          </p:cNvPicPr>
          <p:nvPr/>
        </p:nvPicPr>
        <p:blipFill>
          <a:blip r:embed="rId2" cstate="print"/>
          <a:srcRect/>
          <a:stretch>
            <a:fillRect/>
          </a:stretch>
        </p:blipFill>
        <p:spPr bwMode="auto">
          <a:xfrm>
            <a:off x="5245354" y="1833690"/>
            <a:ext cx="2632075" cy="3695700"/>
          </a:xfrm>
          <a:prstGeom prst="rect">
            <a:avLst/>
          </a:prstGeom>
          <a:noFill/>
          <a:ln w="9525">
            <a:noFill/>
            <a:miter lim="800000"/>
            <a:headEnd/>
            <a:tailEnd/>
          </a:ln>
        </p:spPr>
      </p:pic>
      <p:pic>
        <p:nvPicPr>
          <p:cNvPr id="11" name="Picture 6"/>
          <p:cNvPicPr>
            <a:picLocks noChangeAspect="1" noChangeArrowheads="1"/>
          </p:cNvPicPr>
          <p:nvPr/>
        </p:nvPicPr>
        <p:blipFill>
          <a:blip r:embed="rId3" cstate="print"/>
          <a:srcRect l="50000"/>
          <a:stretch>
            <a:fillRect/>
          </a:stretch>
        </p:blipFill>
        <p:spPr bwMode="auto">
          <a:xfrm>
            <a:off x="2619430" y="2778252"/>
            <a:ext cx="2557147" cy="3602736"/>
          </a:xfrm>
          <a:prstGeom prst="rect">
            <a:avLst/>
          </a:prstGeom>
          <a:noFill/>
          <a:ln w="9525">
            <a:noFill/>
            <a:miter lim="800000"/>
            <a:headEnd/>
            <a:tailEnd/>
          </a:ln>
        </p:spPr>
      </p:pic>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t="-538" r="4727"/>
          <a:stretch/>
        </p:blipFill>
        <p:spPr>
          <a:xfrm>
            <a:off x="134848" y="1932814"/>
            <a:ext cx="2484582" cy="34974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395287" y="444023"/>
            <a:ext cx="7200901" cy="15519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indent="355600">
              <a:tabLst>
                <a:tab pos="342900" algn="l"/>
              </a:tabLst>
              <a:defRPr sz="2000" b="1"/>
            </a:pPr>
            <a:r>
              <a:rPr b="0" dirty="0">
                <a:latin typeface="標楷體"/>
                <a:ea typeface="標楷體"/>
                <a:cs typeface="標楷體"/>
                <a:sym typeface="標楷體"/>
              </a:rPr>
              <a:t>（</a:t>
            </a:r>
            <a:r>
              <a:rPr b="0" dirty="0" err="1">
                <a:latin typeface="標楷體"/>
                <a:ea typeface="標楷體"/>
                <a:cs typeface="標楷體"/>
                <a:sym typeface="標楷體"/>
              </a:rPr>
              <a:t>二）</a:t>
            </a:r>
            <a:r>
              <a:rPr dirty="0" err="1">
                <a:solidFill>
                  <a:srgbClr val="FF2600"/>
                </a:solidFill>
                <a:latin typeface="標楷體"/>
                <a:ea typeface="標楷體"/>
                <a:cs typeface="標楷體"/>
                <a:sym typeface="標楷體"/>
              </a:rPr>
              <a:t>生涯諮詢紀錄</a:t>
            </a:r>
            <a:r>
              <a:rPr b="0" dirty="0" err="1">
                <a:latin typeface="標楷體"/>
                <a:ea typeface="標楷體"/>
                <a:cs typeface="標楷體"/>
                <a:sym typeface="標楷體"/>
              </a:rPr>
              <a:t>（由</a:t>
            </a:r>
            <a:r>
              <a:rPr dirty="0" err="1">
                <a:solidFill>
                  <a:srgbClr val="FF2600"/>
                </a:solidFill>
                <a:latin typeface="標楷體"/>
                <a:ea typeface="標楷體"/>
                <a:cs typeface="標楷體"/>
                <a:sym typeface="標楷體"/>
              </a:rPr>
              <a:t>學生</a:t>
            </a:r>
            <a:r>
              <a:rPr b="0" dirty="0" err="1">
                <a:latin typeface="標楷體"/>
                <a:ea typeface="標楷體"/>
                <a:cs typeface="標楷體"/>
                <a:sym typeface="標楷體"/>
              </a:rPr>
              <a:t>填寫</a:t>
            </a:r>
            <a:r>
              <a:rPr b="0" dirty="0">
                <a:latin typeface="標楷體"/>
                <a:ea typeface="標楷體"/>
                <a:cs typeface="標楷體"/>
                <a:sym typeface="標楷體"/>
              </a:rPr>
              <a:t>）</a:t>
            </a:r>
          </a:p>
          <a:p>
            <a:pPr indent="355600">
              <a:tabLst>
                <a:tab pos="342900" algn="l"/>
              </a:tabLst>
              <a:defRPr sz="2000">
                <a:latin typeface="標楷體"/>
                <a:ea typeface="標楷體"/>
                <a:cs typeface="標楷體"/>
                <a:sym typeface="標楷體"/>
              </a:defRPr>
            </a:pPr>
            <a:r>
              <a:rPr dirty="0">
                <a:latin typeface="Arial"/>
                <a:ea typeface="Arial"/>
                <a:cs typeface="Arial"/>
                <a:sym typeface="Arial"/>
              </a:rPr>
              <a:t>您曾與學校教師或家長討論過與未來升學或就業有關的事情嗎</a:t>
            </a:r>
            <a:r>
              <a:rPr dirty="0"/>
              <a:t>?</a:t>
            </a:r>
            <a:r>
              <a:rPr dirty="0">
                <a:latin typeface="Arial"/>
                <a:ea typeface="Arial"/>
                <a:cs typeface="Arial"/>
                <a:sym typeface="Arial"/>
              </a:rPr>
              <a:t>師長與您討論的內容及建議，可以作為九年級進行生涯抉擇時的參考。請您將每學期與師長討論有關生涯規劃的內容摘要記錄於本頁。</a:t>
            </a:r>
          </a:p>
        </p:txBody>
      </p:sp>
      <p:sp>
        <p:nvSpPr>
          <p:cNvPr id="164" name="Shape 164"/>
          <p:cNvSpPr/>
          <p:nvPr/>
        </p:nvSpPr>
        <p:spPr>
          <a:xfrm>
            <a:off x="6732587" y="188912"/>
            <a:ext cx="1008063" cy="472441"/>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smtClean="0"/>
              <a:t>P2</a:t>
            </a:r>
            <a:r>
              <a:rPr lang="en-US" altLang="zh-TW" dirty="0" smtClean="0"/>
              <a:t>5</a:t>
            </a:r>
            <a:endParaRPr dirty="0"/>
          </a:p>
        </p:txBody>
      </p:sp>
      <p:graphicFrame>
        <p:nvGraphicFramePr>
          <p:cNvPr id="165" name="Table 165"/>
          <p:cNvGraphicFramePr/>
          <p:nvPr/>
        </p:nvGraphicFramePr>
        <p:xfrm>
          <a:off x="395287" y="2276475"/>
          <a:ext cx="6913561" cy="2665222"/>
        </p:xfrm>
        <a:graphic>
          <a:graphicData uri="http://schemas.openxmlformats.org/drawingml/2006/table">
            <a:tbl>
              <a:tblPr>
                <a:tableStyleId>{4C3C2611-4C71-4FC5-86AE-919BDF0F9419}</a:tableStyleId>
              </a:tblPr>
              <a:tblGrid>
                <a:gridCol w="1223962">
                  <a:extLst>
                    <a:ext uri="{9D8B030D-6E8A-4147-A177-3AD203B41FA5}">
                      <a16:colId xmlns:a16="http://schemas.microsoft.com/office/drawing/2014/main" val="20000"/>
                    </a:ext>
                  </a:extLst>
                </a:gridCol>
                <a:gridCol w="1617727">
                  <a:extLst>
                    <a:ext uri="{9D8B030D-6E8A-4147-A177-3AD203B41FA5}">
                      <a16:colId xmlns:a16="http://schemas.microsoft.com/office/drawing/2014/main" val="20001"/>
                    </a:ext>
                  </a:extLst>
                </a:gridCol>
                <a:gridCol w="3357994">
                  <a:extLst>
                    <a:ext uri="{9D8B030D-6E8A-4147-A177-3AD203B41FA5}">
                      <a16:colId xmlns:a16="http://schemas.microsoft.com/office/drawing/2014/main" val="20002"/>
                    </a:ext>
                  </a:extLst>
                </a:gridCol>
                <a:gridCol w="713878">
                  <a:extLst>
                    <a:ext uri="{9D8B030D-6E8A-4147-A177-3AD203B41FA5}">
                      <a16:colId xmlns:a16="http://schemas.microsoft.com/office/drawing/2014/main" val="20003"/>
                    </a:ext>
                  </a:extLst>
                </a:gridCol>
              </a:tblGrid>
              <a:tr h="573087">
                <a:tc>
                  <a:txBody>
                    <a:bodyPr/>
                    <a:lstStyle/>
                    <a:p>
                      <a:pPr algn="ctr">
                        <a:defRPr sz="2000" b="1">
                          <a:latin typeface="Times New Roman"/>
                          <a:ea typeface="Times New Roman"/>
                          <a:cs typeface="Times New Roman"/>
                          <a:sym typeface="Times New Roman"/>
                        </a:defRPr>
                      </a:pPr>
                      <a:r>
                        <a:rPr b="0" dirty="0" err="1">
                          <a:latin typeface="標楷體"/>
                          <a:ea typeface="標楷體"/>
                          <a:cs typeface="標楷體"/>
                          <a:sym typeface="標楷體"/>
                        </a:rPr>
                        <a:t>年級</a:t>
                      </a:r>
                      <a:r>
                        <a:rPr dirty="0" err="1"/>
                        <a:t>-</a:t>
                      </a:r>
                      <a:r>
                        <a:rPr b="0" dirty="0" err="1">
                          <a:latin typeface="標楷體"/>
                          <a:ea typeface="標楷體"/>
                          <a:cs typeface="標楷體"/>
                          <a:sym typeface="標楷體"/>
                        </a:rPr>
                        <a:t>學期</a:t>
                      </a:r>
                      <a:endParaRPr b="0" dirty="0">
                        <a:latin typeface="標楷體"/>
                        <a:ea typeface="標楷體"/>
                        <a:cs typeface="標楷體"/>
                        <a:sym typeface="標楷體"/>
                      </a:endParaRPr>
                    </a:p>
                  </a:txBody>
                  <a:tcPr marL="0" marR="0" marT="0" marB="0" anchor="ctr" horzOverflow="overflow">
                    <a:lnL w="57150">
                      <a:solidFill>
                        <a:srgbClr val="000000"/>
                      </a:solidFill>
                    </a:lnL>
                    <a:lnR w="12700">
                      <a:solidFill>
                        <a:srgbClr val="000000"/>
                      </a:solidFill>
                    </a:lnR>
                    <a:lnT w="57150">
                      <a:solidFill>
                        <a:srgbClr val="000000"/>
                      </a:solidFill>
                    </a:lnT>
                    <a:lnB w="12700">
                      <a:solidFill>
                        <a:srgbClr val="000000"/>
                      </a:solidFill>
                    </a:lnB>
                    <a:solidFill>
                      <a:srgbClr val="FFFFFF"/>
                    </a:solidFill>
                  </a:tcPr>
                </a:tc>
                <a:tc>
                  <a:txBody>
                    <a:bodyPr/>
                    <a:lstStyle/>
                    <a:p>
                      <a:pPr algn="ctr">
                        <a:defRPr sz="2000" b="1"/>
                      </a:pPr>
                      <a:r>
                        <a:rPr b="0">
                          <a:latin typeface="標楷體"/>
                          <a:ea typeface="標楷體"/>
                          <a:cs typeface="標楷體"/>
                          <a:sym typeface="標楷體"/>
                        </a:rPr>
                        <a:t>您諮詢的師長</a:t>
                      </a:r>
                    </a:p>
                  </a:txBody>
                  <a:tcPr marL="0" marR="0" marT="0" marB="0" anchor="ctr" horzOverflow="overflow">
                    <a:lnL w="12700">
                      <a:solidFill>
                        <a:srgbClr val="000000"/>
                      </a:solidFill>
                    </a:lnL>
                    <a:lnR w="12700">
                      <a:solidFill>
                        <a:srgbClr val="000000"/>
                      </a:solidFill>
                    </a:lnR>
                    <a:lnT w="57150">
                      <a:solidFill>
                        <a:srgbClr val="000000"/>
                      </a:solidFill>
                    </a:lnT>
                    <a:lnB w="12700">
                      <a:solidFill>
                        <a:srgbClr val="000000"/>
                      </a:solidFill>
                    </a:lnB>
                    <a:solidFill>
                      <a:srgbClr val="FFFFFF"/>
                    </a:solidFill>
                  </a:tcPr>
                </a:tc>
                <a:tc>
                  <a:txBody>
                    <a:bodyPr/>
                    <a:lstStyle/>
                    <a:p>
                      <a:pPr algn="ctr">
                        <a:defRPr sz="2000" b="1"/>
                      </a:pPr>
                      <a:r>
                        <a:rPr b="0">
                          <a:latin typeface="標楷體"/>
                          <a:ea typeface="標楷體"/>
                          <a:cs typeface="標楷體"/>
                          <a:sym typeface="標楷體"/>
                        </a:rPr>
                        <a:t>討論重點及意見</a:t>
                      </a:r>
                    </a:p>
                  </a:txBody>
                  <a:tcPr marL="0" marR="0" marT="0" marB="0" anchor="ctr" horzOverflow="overflow">
                    <a:lnL w="12700">
                      <a:solidFill>
                        <a:srgbClr val="000000"/>
                      </a:solidFill>
                    </a:lnL>
                    <a:lnR w="12700">
                      <a:solidFill>
                        <a:srgbClr val="000000"/>
                      </a:solidFill>
                    </a:lnR>
                    <a:lnT w="57150">
                      <a:solidFill>
                        <a:srgbClr val="000000"/>
                      </a:solidFill>
                    </a:lnT>
                    <a:lnB w="12700">
                      <a:solidFill>
                        <a:srgbClr val="000000"/>
                      </a:solidFill>
                    </a:lnB>
                    <a:solidFill>
                      <a:srgbClr val="FFFFFF"/>
                    </a:solidFill>
                  </a:tcPr>
                </a:tc>
                <a:tc>
                  <a:txBody>
                    <a:bodyPr/>
                    <a:lstStyle/>
                    <a:p>
                      <a:pPr algn="ctr">
                        <a:defRPr sz="2000" b="1"/>
                      </a:pPr>
                      <a:r>
                        <a:rPr b="0">
                          <a:latin typeface="標楷體"/>
                          <a:ea typeface="標楷體"/>
                          <a:cs typeface="標楷體"/>
                          <a:sym typeface="標楷體"/>
                        </a:rPr>
                        <a:t>備註</a:t>
                      </a:r>
                    </a:p>
                  </a:txBody>
                  <a:tcPr marL="0" marR="0" marT="0" marB="0" anchor="ctr" horzOverflow="overflow">
                    <a:lnL w="12700">
                      <a:solidFill>
                        <a:srgbClr val="000000"/>
                      </a:solidFill>
                    </a:lnL>
                    <a:lnR w="57150">
                      <a:solidFill>
                        <a:srgbClr val="000000"/>
                      </a:solidFill>
                    </a:lnR>
                    <a:lnT w="5715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1155510">
                <a:tc>
                  <a:txBody>
                    <a:bodyPr/>
                    <a:lstStyle/>
                    <a:p>
                      <a:pPr algn="ctr">
                        <a:defRPr sz="1800"/>
                      </a:pPr>
                      <a:r>
                        <a:rPr lang="zh-TW" altLang="en-US" sz="2000" dirty="0">
                          <a:latin typeface="Times New Roman"/>
                          <a:ea typeface="Times New Roman"/>
                          <a:cs typeface="Times New Roman"/>
                          <a:sym typeface="Times New Roman"/>
                        </a:rPr>
                        <a:t>七</a:t>
                      </a:r>
                      <a:r>
                        <a:rPr sz="2000" dirty="0">
                          <a:latin typeface="Times New Roman"/>
                          <a:ea typeface="Times New Roman"/>
                          <a:cs typeface="Times New Roman"/>
                          <a:sym typeface="Times New Roman"/>
                        </a:rPr>
                        <a:t>-1</a:t>
                      </a:r>
                    </a:p>
                  </a:txBody>
                  <a:tcPr marL="0" marR="0" marT="0" marB="0" anchor="ctr" horzOverflow="overflow">
                    <a:lnL w="5715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2400">
                          <a:latin typeface="微軟正黑體"/>
                          <a:ea typeface="微軟正黑體"/>
                          <a:cs typeface="微軟正黑體"/>
                          <a:sym typeface="微軟正黑體"/>
                        </a:rPr>
                        <a:t>導師
OOO老師</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2000">
                          <a:latin typeface="微軟正黑體"/>
                          <a:ea typeface="微軟正黑體"/>
                          <a:cs typeface="微軟正黑體"/>
                          <a:sym typeface="微軟正黑體"/>
                        </a:defRPr>
                      </a:pPr>
                      <a:r>
                        <a:rPr lang="en-US" altLang="zh-TW" sz="2000" b="1" dirty="0">
                          <a:solidFill>
                            <a:srgbClr val="7030A0"/>
                          </a:solidFill>
                          <a:latin typeface="微軟正黑體"/>
                          <a:ea typeface="微軟正黑體"/>
                          <a:cs typeface="微軟正黑體"/>
                          <a:sym typeface="微軟正黑體"/>
                        </a:rPr>
                        <a:t>12</a:t>
                      </a:r>
                      <a:r>
                        <a:rPr lang="zh-TW" altLang="en-US" sz="2000" b="1" dirty="0">
                          <a:solidFill>
                            <a:srgbClr val="7030A0"/>
                          </a:solidFill>
                          <a:latin typeface="微軟正黑體"/>
                          <a:ea typeface="微軟正黑體"/>
                          <a:cs typeface="微軟正黑體"/>
                          <a:sym typeface="微軟正黑體"/>
                        </a:rPr>
                        <a:t>年國教免試入學介紹</a:t>
                      </a:r>
                      <a:r>
                        <a:rPr dirty="0"/>
                        <a:t>：</a:t>
                      </a:r>
                    </a:p>
                    <a:p>
                      <a:pPr algn="l">
                        <a:defRPr sz="2000">
                          <a:latin typeface="微軟正黑體"/>
                          <a:ea typeface="微軟正黑體"/>
                          <a:cs typeface="微軟正黑體"/>
                          <a:sym typeface="微軟正黑體"/>
                        </a:defRPr>
                      </a:pPr>
                      <a:r>
                        <a:rPr lang="en-US" altLang="zh-TW" dirty="0"/>
                        <a:t>1.</a:t>
                      </a:r>
                      <a:r>
                        <a:rPr lang="zh-TW" altLang="en-US" dirty="0"/>
                        <a:t>全錄取</a:t>
                      </a:r>
                      <a:r>
                        <a:rPr lang="en-US" altLang="zh-TW" dirty="0"/>
                        <a:t>(</a:t>
                      </a:r>
                      <a:r>
                        <a:rPr lang="zh-TW" altLang="en-US" dirty="0"/>
                        <a:t>招生額＞報名額</a:t>
                      </a:r>
                      <a:r>
                        <a:rPr lang="en-US" altLang="zh-TW" dirty="0"/>
                        <a:t>)</a:t>
                      </a:r>
                    </a:p>
                    <a:p>
                      <a:pPr algn="l">
                        <a:defRPr sz="2000">
                          <a:latin typeface="微軟正黑體"/>
                          <a:ea typeface="微軟正黑體"/>
                          <a:cs typeface="微軟正黑體"/>
                          <a:sym typeface="微軟正黑體"/>
                        </a:defRPr>
                      </a:pPr>
                      <a:r>
                        <a:rPr lang="en-US" altLang="zh-TW" dirty="0"/>
                        <a:t>2.</a:t>
                      </a:r>
                      <a:r>
                        <a:rPr lang="zh-TW" altLang="en-US" dirty="0"/>
                        <a:t>超額比序</a:t>
                      </a:r>
                      <a:r>
                        <a:rPr lang="en-US" altLang="zh-TW" dirty="0"/>
                        <a:t>(</a:t>
                      </a:r>
                      <a:r>
                        <a:rPr lang="zh-TW" altLang="en-US" dirty="0"/>
                        <a:t>招生額＜報名額</a:t>
                      </a:r>
                      <a:r>
                        <a:rPr lang="en-US" altLang="zh-TW" dirty="0"/>
                        <a:t>)</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400" b="1">
                          <a:solidFill>
                            <a:srgbClr val="7030A0"/>
                          </a:solidFill>
                          <a:latin typeface="微軟正黑體"/>
                          <a:ea typeface="微軟正黑體"/>
                          <a:cs typeface="微軟正黑體"/>
                          <a:sym typeface="微軟正黑體"/>
                        </a:defRPr>
                      </a:pPr>
                      <a:endParaRPr/>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936625">
                <a:tc>
                  <a:txBody>
                    <a:bodyPr/>
                    <a:lstStyle/>
                    <a:p>
                      <a:pPr algn="ctr">
                        <a:defRPr sz="2000" b="1">
                          <a:solidFill>
                            <a:srgbClr val="7030A0"/>
                          </a:solidFill>
                          <a:latin typeface="微軟正黑體"/>
                          <a:ea typeface="微軟正黑體"/>
                          <a:cs typeface="微軟正黑體"/>
                          <a:sym typeface="微軟正黑體"/>
                        </a:defRPr>
                      </a:pPr>
                      <a:endParaRPr/>
                    </a:p>
                  </a:txBody>
                  <a:tcPr marL="0" marR="0" marT="0" marB="0" horzOverflow="overflow">
                    <a:lnL w="5715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400" b="1">
                          <a:solidFill>
                            <a:srgbClr val="7030A0"/>
                          </a:solidFill>
                          <a:latin typeface="微軟正黑體"/>
                          <a:ea typeface="微軟正黑體"/>
                          <a:cs typeface="微軟正黑體"/>
                          <a:sym typeface="微軟正黑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400" b="1">
                          <a:solidFill>
                            <a:srgbClr val="7030A0"/>
                          </a:solidFill>
                          <a:latin typeface="微軟正黑體"/>
                          <a:ea typeface="微軟正黑體"/>
                          <a:cs typeface="微軟正黑體"/>
                          <a:sym typeface="微軟正黑體"/>
                        </a:defRPr>
                      </a:pP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400" b="1">
                          <a:solidFill>
                            <a:srgbClr val="7030A0"/>
                          </a:solidFill>
                          <a:latin typeface="微軟正黑體"/>
                          <a:ea typeface="微軟正黑體"/>
                          <a:cs typeface="微軟正黑體"/>
                          <a:sym typeface="微軟正黑體"/>
                        </a:defRPr>
                      </a:pPr>
                      <a:endParaRPr dirty="0"/>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bl>
          </a:graphicData>
        </a:graphic>
      </p:graphicFrame>
      <p:grpSp>
        <p:nvGrpSpPr>
          <p:cNvPr id="168" name="Group 168"/>
          <p:cNvGrpSpPr/>
          <p:nvPr/>
        </p:nvGrpSpPr>
        <p:grpSpPr>
          <a:xfrm>
            <a:off x="539496" y="5084762"/>
            <a:ext cx="6291072" cy="1512889"/>
            <a:chOff x="0" y="0"/>
            <a:chExt cx="4752975" cy="1512888"/>
          </a:xfrm>
        </p:grpSpPr>
        <p:sp>
          <p:nvSpPr>
            <p:cNvPr id="166" name="Shape 166"/>
            <p:cNvSpPr/>
            <p:nvPr/>
          </p:nvSpPr>
          <p:spPr>
            <a:xfrm>
              <a:off x="0" y="0"/>
              <a:ext cx="4752975" cy="1512888"/>
            </a:xfrm>
            <a:prstGeom prst="wedgeEllipseCallout">
              <a:avLst>
                <a:gd name="adj1" fmla="val 37894"/>
                <a:gd name="adj2" fmla="val -66421"/>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a:pPr>
              <a:endParaRPr/>
            </a:p>
          </p:txBody>
        </p:sp>
        <p:sp>
          <p:nvSpPr>
            <p:cNvPr id="167" name="Shape 167"/>
            <p:cNvSpPr/>
            <p:nvPr/>
          </p:nvSpPr>
          <p:spPr>
            <a:xfrm>
              <a:off x="696002" y="71642"/>
              <a:ext cx="3360971" cy="13696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marL="273050" indent="-273050">
                <a:spcBef>
                  <a:spcPts val="600"/>
                </a:spcBef>
                <a:defRPr sz="2600">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dirty="0" err="1">
                  <a:solidFill>
                    <a:srgbClr val="FF0000"/>
                  </a:solidFill>
                  <a:latin typeface="微軟正黑體"/>
                  <a:ea typeface="微軟正黑體"/>
                  <a:cs typeface="微軟正黑體"/>
                  <a:sym typeface="微軟正黑體"/>
                </a:rPr>
                <a:t>每學期至少填寫一次</a:t>
              </a:r>
              <a:r>
                <a:rPr dirty="0">
                  <a:latin typeface="微軟正黑體"/>
                  <a:ea typeface="微軟正黑體"/>
                  <a:cs typeface="微軟正黑體"/>
                  <a:sym typeface="微軟正黑體"/>
                </a:rPr>
                <a:t>，</a:t>
              </a:r>
              <a:endParaRPr lang="en-US" dirty="0">
                <a:latin typeface="微軟正黑體"/>
                <a:ea typeface="微軟正黑體"/>
                <a:cs typeface="微軟正黑體"/>
                <a:sym typeface="微軟正黑體"/>
              </a:endParaRPr>
            </a:p>
            <a:p>
              <a:pPr>
                <a:defRPr>
                  <a:latin typeface="Trebuchet MS"/>
                  <a:ea typeface="Trebuchet MS"/>
                  <a:cs typeface="Trebuchet MS"/>
                  <a:sym typeface="Trebuchet MS"/>
                </a:defRPr>
              </a:pPr>
              <a:r>
                <a:rPr lang="zh-TW" altLang="en-US" dirty="0">
                  <a:latin typeface="Trebuchet MS"/>
                  <a:sym typeface="Trebuchet MS"/>
                </a:rPr>
                <a:t>建議老師講解時可以寫重點在黑板，讓同學抄寫</a:t>
              </a:r>
              <a:endParaRPr dirty="0">
                <a:latin typeface="微軟正黑體"/>
                <a:ea typeface="微軟正黑體"/>
                <a:cs typeface="微軟正黑體"/>
                <a:sym typeface="微軟正黑體"/>
              </a:endParaRPr>
            </a:p>
          </p:txBody>
        </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179387" y="487521"/>
            <a:ext cx="7561263" cy="17729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indent="355600">
              <a:tabLst>
                <a:tab pos="342900" algn="l"/>
              </a:tabLst>
              <a:defRPr sz="2000" b="1"/>
            </a:pPr>
            <a:r>
              <a:rPr b="0" dirty="0">
                <a:latin typeface="標楷體"/>
                <a:ea typeface="標楷體"/>
                <a:cs typeface="標楷體"/>
                <a:sym typeface="標楷體"/>
              </a:rPr>
              <a:t>（</a:t>
            </a:r>
            <a:r>
              <a:rPr b="0" dirty="0" err="1">
                <a:latin typeface="標楷體"/>
                <a:ea typeface="標楷體"/>
                <a:cs typeface="標楷體"/>
                <a:sym typeface="標楷體"/>
              </a:rPr>
              <a:t>三）家長的話</a:t>
            </a:r>
            <a:r>
              <a:rPr b="0" dirty="0">
                <a:latin typeface="標楷體"/>
                <a:ea typeface="標楷體"/>
                <a:cs typeface="標楷體"/>
                <a:sym typeface="標楷體"/>
              </a:rPr>
              <a:t>	</a:t>
            </a:r>
          </a:p>
          <a:p>
            <a:pPr indent="355600">
              <a:tabLst>
                <a:tab pos="342900" algn="l"/>
              </a:tabLst>
              <a:defRPr sz="2000">
                <a:latin typeface="標楷體"/>
                <a:ea typeface="標楷體"/>
                <a:cs typeface="標楷體"/>
                <a:sym typeface="標楷體"/>
              </a:defRPr>
            </a:pPr>
            <a:r>
              <a:rPr dirty="0">
                <a:latin typeface="Arial"/>
                <a:ea typeface="Arial"/>
                <a:cs typeface="Arial"/>
                <a:sym typeface="Arial"/>
              </a:rPr>
              <a:t>孩子在選擇國中畢業後想升讀的學校時，家長的意見與鼓勵非常重要。請您協助孩子一起完成這本生涯輔導紀錄手冊，陪他找到適合自己的發展方向。</a:t>
            </a:r>
          </a:p>
          <a:p>
            <a:pPr indent="355600">
              <a:tabLst>
                <a:tab pos="342900" algn="l"/>
              </a:tabLst>
              <a:defRPr sz="2000">
                <a:latin typeface="標楷體"/>
                <a:ea typeface="標楷體"/>
                <a:cs typeface="標楷體"/>
                <a:sym typeface="標楷體"/>
              </a:defRPr>
            </a:pPr>
            <a:r>
              <a:rPr dirty="0" err="1">
                <a:latin typeface="Arial"/>
                <a:ea typeface="Arial"/>
                <a:cs typeface="Arial"/>
                <a:sym typeface="Arial"/>
              </a:rPr>
              <a:t>請您參閱孩子在本學年度已完成的資料，寫下給孩子的鼓勵與建議，並提醒孩子將本手冊繳交學校教師。謝謝您</a:t>
            </a:r>
            <a:r>
              <a:rPr dirty="0">
                <a:latin typeface="Arial"/>
                <a:ea typeface="Arial"/>
                <a:cs typeface="Arial"/>
                <a:sym typeface="Arial"/>
              </a:rPr>
              <a:t>！</a:t>
            </a:r>
          </a:p>
        </p:txBody>
      </p:sp>
      <p:sp>
        <p:nvSpPr>
          <p:cNvPr id="171" name="Shape 171"/>
          <p:cNvSpPr/>
          <p:nvPr/>
        </p:nvSpPr>
        <p:spPr>
          <a:xfrm>
            <a:off x="6804025" y="188912"/>
            <a:ext cx="1008063" cy="472441"/>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0000"/>
                </a:solidFill>
              </a:defRPr>
            </a:lvl1pPr>
          </a:lstStyle>
          <a:p>
            <a:r>
              <a:rPr dirty="0" smtClean="0"/>
              <a:t>P2</a:t>
            </a:r>
            <a:r>
              <a:rPr lang="en-US" altLang="zh-TW" dirty="0"/>
              <a:t>6</a:t>
            </a:r>
            <a:endParaRPr dirty="0"/>
          </a:p>
        </p:txBody>
      </p:sp>
      <p:graphicFrame>
        <p:nvGraphicFramePr>
          <p:cNvPr id="172" name="Table 172"/>
          <p:cNvGraphicFramePr/>
          <p:nvPr/>
        </p:nvGraphicFramePr>
        <p:xfrm>
          <a:off x="827087" y="2349500"/>
          <a:ext cx="6984999" cy="3993197"/>
        </p:xfrm>
        <a:graphic>
          <a:graphicData uri="http://schemas.openxmlformats.org/drawingml/2006/table">
            <a:tbl>
              <a:tblPr>
                <a:tableStyleId>{4C3C2611-4C71-4FC5-86AE-919BDF0F9419}</a:tableStyleId>
              </a:tblPr>
              <a:tblGrid>
                <a:gridCol w="760412">
                  <a:extLst>
                    <a:ext uri="{9D8B030D-6E8A-4147-A177-3AD203B41FA5}">
                      <a16:colId xmlns:a16="http://schemas.microsoft.com/office/drawing/2014/main" val="20000"/>
                    </a:ext>
                  </a:extLst>
                </a:gridCol>
                <a:gridCol w="2149475">
                  <a:extLst>
                    <a:ext uri="{9D8B030D-6E8A-4147-A177-3AD203B41FA5}">
                      <a16:colId xmlns:a16="http://schemas.microsoft.com/office/drawing/2014/main" val="20001"/>
                    </a:ext>
                  </a:extLst>
                </a:gridCol>
                <a:gridCol w="2151062">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487362">
                <a:tc>
                  <a:txBody>
                    <a:bodyPr/>
                    <a:lstStyle/>
                    <a:p>
                      <a:pPr algn="ctr">
                        <a:defRPr sz="1600" b="1"/>
                      </a:pPr>
                      <a:r>
                        <a:rPr b="0" dirty="0" err="1">
                          <a:latin typeface="標楷體"/>
                          <a:ea typeface="標楷體"/>
                          <a:cs typeface="標楷體"/>
                          <a:sym typeface="標楷體"/>
                        </a:rPr>
                        <a:t>年級</a:t>
                      </a:r>
                      <a:endParaRPr b="0" dirty="0">
                        <a:latin typeface="標楷體"/>
                        <a:ea typeface="標楷體"/>
                        <a:cs typeface="標楷體"/>
                        <a:sym typeface="標楷體"/>
                      </a:endParaRPr>
                    </a:p>
                  </a:txBody>
                  <a:tcPr marL="0" marR="0" marT="0" marB="0" anchor="ctr" horzOverflow="overflow">
                    <a:lnL w="57150">
                      <a:solidFill>
                        <a:srgbClr val="000000"/>
                      </a:solidFill>
                    </a:lnL>
                    <a:lnR w="12700">
                      <a:solidFill>
                        <a:srgbClr val="000000"/>
                      </a:solidFill>
                    </a:lnR>
                    <a:lnT w="57150">
                      <a:solidFill>
                        <a:srgbClr val="000000"/>
                      </a:solidFill>
                    </a:lnT>
                    <a:lnB w="12700">
                      <a:solidFill>
                        <a:srgbClr val="000000"/>
                      </a:solidFill>
                    </a:lnB>
                    <a:solidFill>
                      <a:srgbClr val="FFFFFF"/>
                    </a:solidFill>
                  </a:tcPr>
                </a:tc>
                <a:tc>
                  <a:txBody>
                    <a:bodyPr/>
                    <a:lstStyle/>
                    <a:p>
                      <a:pPr algn="ctr">
                        <a:defRPr sz="1600" b="1"/>
                      </a:pPr>
                      <a:r>
                        <a:rPr b="0">
                          <a:latin typeface="標楷體"/>
                          <a:ea typeface="標楷體"/>
                          <a:cs typeface="標楷體"/>
                          <a:sym typeface="標楷體"/>
                        </a:rPr>
                        <a:t>參閱資料</a:t>
                      </a:r>
                    </a:p>
                  </a:txBody>
                  <a:tcPr marL="0" marR="0" marT="0" marB="0" anchor="ctr" horzOverflow="overflow">
                    <a:lnL w="12700">
                      <a:solidFill>
                        <a:srgbClr val="000000"/>
                      </a:solidFill>
                    </a:lnL>
                    <a:lnR w="12700">
                      <a:solidFill>
                        <a:srgbClr val="000000"/>
                      </a:solidFill>
                    </a:lnR>
                    <a:lnT w="57150">
                      <a:solidFill>
                        <a:srgbClr val="000000"/>
                      </a:solidFill>
                    </a:lnT>
                    <a:lnB w="12700">
                      <a:solidFill>
                        <a:srgbClr val="000000"/>
                      </a:solidFill>
                    </a:lnB>
                    <a:solidFill>
                      <a:srgbClr val="FFFFFF"/>
                    </a:solidFill>
                  </a:tcPr>
                </a:tc>
                <a:tc>
                  <a:txBody>
                    <a:bodyPr/>
                    <a:lstStyle/>
                    <a:p>
                      <a:pPr algn="ctr">
                        <a:defRPr sz="1600" b="1"/>
                      </a:pPr>
                      <a:r>
                        <a:rPr b="0">
                          <a:latin typeface="標楷體"/>
                          <a:ea typeface="標楷體"/>
                          <a:cs typeface="標楷體"/>
                          <a:sym typeface="標楷體"/>
                        </a:rPr>
                        <a:t>給孩子的鼓勵及建議</a:t>
                      </a:r>
                    </a:p>
                  </a:txBody>
                  <a:tcPr marL="0" marR="0" marT="0" marB="0" anchor="ctr" horzOverflow="overflow">
                    <a:lnL w="12700">
                      <a:solidFill>
                        <a:srgbClr val="000000"/>
                      </a:solidFill>
                    </a:lnL>
                    <a:lnR w="12700">
                      <a:solidFill>
                        <a:srgbClr val="000000"/>
                      </a:solidFill>
                    </a:lnR>
                    <a:lnT w="57150">
                      <a:solidFill>
                        <a:srgbClr val="000000"/>
                      </a:solidFill>
                    </a:lnT>
                    <a:lnB w="12700">
                      <a:solidFill>
                        <a:srgbClr val="000000"/>
                      </a:solidFill>
                    </a:lnB>
                    <a:solidFill>
                      <a:srgbClr val="FFFFFF"/>
                    </a:solidFill>
                  </a:tcPr>
                </a:tc>
                <a:tc>
                  <a:txBody>
                    <a:bodyPr/>
                    <a:lstStyle/>
                    <a:p>
                      <a:pPr algn="ctr">
                        <a:defRPr sz="1600" b="1">
                          <a:latin typeface="Times New Roman"/>
                          <a:ea typeface="Times New Roman"/>
                          <a:cs typeface="Times New Roman"/>
                          <a:sym typeface="Times New Roman"/>
                        </a:defRPr>
                      </a:pPr>
                      <a:r>
                        <a:rPr b="0">
                          <a:latin typeface="標楷體"/>
                          <a:ea typeface="標楷體"/>
                          <a:cs typeface="標楷體"/>
                          <a:sym typeface="標楷體"/>
                        </a:rPr>
                        <a:t>親師溝通</a:t>
                      </a:r>
                    </a:p>
                    <a:p>
                      <a:pPr algn="ctr">
                        <a:defRPr sz="1600" b="1">
                          <a:latin typeface="Times New Roman"/>
                          <a:ea typeface="Times New Roman"/>
                          <a:cs typeface="Times New Roman"/>
                          <a:sym typeface="Times New Roman"/>
                        </a:defRPr>
                      </a:pPr>
                      <a:r>
                        <a:rPr b="0">
                          <a:latin typeface="標楷體"/>
                          <a:ea typeface="標楷體"/>
                          <a:cs typeface="標楷體"/>
                          <a:sym typeface="標楷體"/>
                        </a:rPr>
                        <a:t>導師簽章</a:t>
                      </a:r>
                    </a:p>
                  </a:txBody>
                  <a:tcPr marL="0" marR="0" marT="0" marB="0" anchor="ctr" horzOverflow="overflow">
                    <a:lnL w="12700">
                      <a:solidFill>
                        <a:srgbClr val="000000"/>
                      </a:solidFill>
                    </a:lnL>
                    <a:lnR w="57150">
                      <a:solidFill>
                        <a:srgbClr val="000000"/>
                      </a:solidFill>
                    </a:lnR>
                    <a:lnT w="5715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1798637">
                <a:tc>
                  <a:txBody>
                    <a:bodyPr/>
                    <a:lstStyle/>
                    <a:p>
                      <a:pPr algn="ctr">
                        <a:defRPr sz="1400" b="1"/>
                      </a:pPr>
                      <a:r>
                        <a:rPr b="0">
                          <a:latin typeface="標楷體"/>
                          <a:ea typeface="標楷體"/>
                          <a:cs typeface="標楷體"/>
                          <a:sym typeface="標楷體"/>
                        </a:rPr>
                        <a:t>七</a:t>
                      </a:r>
                    </a:p>
                  </a:txBody>
                  <a:tcPr marL="0" marR="0" marT="0" marB="0" anchor="ctr" horzOverflow="overflow">
                    <a:lnL w="5715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solidFill>
                            <a:srgbClr val="0070C0"/>
                          </a:solidFill>
                        </a:defRPr>
                      </a:pPr>
                      <a:r>
                        <a:rPr dirty="0"/>
                        <a:t>■</a:t>
                      </a:r>
                      <a:r>
                        <a:rPr dirty="0" err="1">
                          <a:solidFill>
                            <a:srgbClr val="000000"/>
                          </a:solidFill>
                          <a:latin typeface="標楷體"/>
                          <a:ea typeface="標楷體"/>
                          <a:cs typeface="標楷體"/>
                          <a:sym typeface="標楷體"/>
                        </a:rPr>
                        <a:t>我的成長故事</a:t>
                      </a:r>
                      <a:endParaRPr dirty="0">
                        <a:solidFill>
                          <a:srgbClr val="000000"/>
                        </a:solidFill>
                        <a:latin typeface="Times New Roman"/>
                        <a:ea typeface="Times New Roman"/>
                        <a:cs typeface="Times New Roman"/>
                        <a:sym typeface="Times New Roman"/>
                      </a:endParaRPr>
                    </a:p>
                    <a:p>
                      <a:pPr algn="l">
                        <a:defRPr sz="1400"/>
                      </a:pPr>
                      <a:r>
                        <a:rPr dirty="0">
                          <a:latin typeface="標楷體"/>
                          <a:ea typeface="標楷體"/>
                          <a:cs typeface="標楷體"/>
                          <a:sym typeface="標楷體"/>
                        </a:rPr>
                        <a:t>（</a:t>
                      </a:r>
                      <a:r>
                        <a:rPr dirty="0" err="1"/>
                        <a:t>P.1</a:t>
                      </a:r>
                      <a:r>
                        <a:rPr dirty="0"/>
                        <a:t>- </a:t>
                      </a:r>
                      <a:r>
                        <a:rPr dirty="0" err="1"/>
                        <a:t>P.</a:t>
                      </a:r>
                      <a:r>
                        <a:rPr lang="en-US" altLang="zh-TW" dirty="0" err="1"/>
                        <a:t>3</a:t>
                      </a:r>
                      <a:r>
                        <a:rPr dirty="0">
                          <a:latin typeface="標楷體"/>
                          <a:ea typeface="標楷體"/>
                          <a:cs typeface="標楷體"/>
                          <a:sym typeface="標楷體"/>
                        </a:rPr>
                        <a:t>）</a:t>
                      </a:r>
                      <a:endParaRPr dirty="0">
                        <a:latin typeface="Times New Roman"/>
                        <a:ea typeface="Times New Roman"/>
                        <a:cs typeface="Times New Roman"/>
                        <a:sym typeface="Times New Roman"/>
                      </a:endParaRPr>
                    </a:p>
                    <a:p>
                      <a:pPr algn="l">
                        <a:defRPr sz="1400">
                          <a:solidFill>
                            <a:srgbClr val="0070C0"/>
                          </a:solidFill>
                        </a:defRPr>
                      </a:pPr>
                      <a:r>
                        <a:rPr dirty="0"/>
                        <a:t>■</a:t>
                      </a:r>
                      <a:r>
                        <a:rPr dirty="0" err="1">
                          <a:solidFill>
                            <a:srgbClr val="000000"/>
                          </a:solidFill>
                          <a:latin typeface="標楷體"/>
                          <a:ea typeface="標楷體"/>
                          <a:cs typeface="標楷體"/>
                          <a:sym typeface="標楷體"/>
                        </a:rPr>
                        <a:t>各項心理測驗</a:t>
                      </a:r>
                      <a:endParaRPr dirty="0">
                        <a:solidFill>
                          <a:srgbClr val="000000"/>
                        </a:solidFill>
                        <a:latin typeface="Times New Roman"/>
                        <a:ea typeface="Times New Roman"/>
                        <a:cs typeface="Times New Roman"/>
                        <a:sym typeface="Times New Roman"/>
                      </a:endParaRPr>
                    </a:p>
                    <a:p>
                      <a:pPr algn="l">
                        <a:defRPr sz="1400"/>
                      </a:pPr>
                      <a:r>
                        <a:rPr dirty="0">
                          <a:latin typeface="標楷體"/>
                          <a:ea typeface="標楷體"/>
                          <a:cs typeface="標楷體"/>
                          <a:sym typeface="標楷體"/>
                        </a:rPr>
                        <a:t>（</a:t>
                      </a:r>
                      <a:r>
                        <a:rPr dirty="0" err="1"/>
                        <a:t>P.</a:t>
                      </a:r>
                      <a:r>
                        <a:rPr lang="en-US" altLang="zh-TW" dirty="0" err="1"/>
                        <a:t>4</a:t>
                      </a:r>
                      <a:r>
                        <a:rPr dirty="0"/>
                        <a:t>- </a:t>
                      </a:r>
                      <a:r>
                        <a:rPr dirty="0" err="1"/>
                        <a:t>P.</a:t>
                      </a:r>
                      <a:r>
                        <a:rPr lang="en-US" altLang="zh-TW" dirty="0" err="1"/>
                        <a:t>6</a:t>
                      </a:r>
                      <a:r>
                        <a:rPr dirty="0">
                          <a:latin typeface="標楷體"/>
                          <a:ea typeface="標楷體"/>
                          <a:cs typeface="標楷體"/>
                          <a:sym typeface="標楷體"/>
                        </a:rPr>
                        <a:t>）</a:t>
                      </a:r>
                      <a:endParaRPr dirty="0">
                        <a:latin typeface="Times New Roman"/>
                        <a:ea typeface="Times New Roman"/>
                        <a:cs typeface="Times New Roman"/>
                        <a:sym typeface="Times New Roman"/>
                      </a:endParaRPr>
                    </a:p>
                    <a:p>
                      <a:pPr algn="l">
                        <a:defRPr sz="1400">
                          <a:solidFill>
                            <a:srgbClr val="0070C0"/>
                          </a:solidFill>
                        </a:defRPr>
                      </a:pPr>
                      <a:r>
                        <a:rPr dirty="0"/>
                        <a:t>■</a:t>
                      </a:r>
                      <a:r>
                        <a:rPr dirty="0" err="1">
                          <a:solidFill>
                            <a:srgbClr val="000000"/>
                          </a:solidFill>
                          <a:latin typeface="標楷體"/>
                          <a:ea typeface="標楷體"/>
                          <a:cs typeface="標楷體"/>
                          <a:sym typeface="標楷體"/>
                        </a:rPr>
                        <a:t>學習成果及特殊表現（</a:t>
                      </a:r>
                      <a:r>
                        <a:rPr dirty="0" err="1">
                          <a:solidFill>
                            <a:srgbClr val="000000"/>
                          </a:solidFill>
                        </a:rPr>
                        <a:t>P.</a:t>
                      </a:r>
                      <a:r>
                        <a:rPr lang="en-US" altLang="zh-TW" dirty="0" err="1">
                          <a:solidFill>
                            <a:srgbClr val="000000"/>
                          </a:solidFill>
                        </a:rPr>
                        <a:t>7</a:t>
                      </a:r>
                      <a:r>
                        <a:rPr dirty="0">
                          <a:solidFill>
                            <a:srgbClr val="000000"/>
                          </a:solidFill>
                        </a:rPr>
                        <a:t>- </a:t>
                      </a:r>
                      <a:r>
                        <a:rPr dirty="0" err="1">
                          <a:solidFill>
                            <a:srgbClr val="000000"/>
                          </a:solidFill>
                        </a:rPr>
                        <a:t>P.1</a:t>
                      </a:r>
                      <a:r>
                        <a:rPr lang="en-US" altLang="zh-TW" dirty="0" err="1">
                          <a:solidFill>
                            <a:srgbClr val="000000"/>
                          </a:solidFill>
                        </a:rPr>
                        <a:t>5</a:t>
                      </a:r>
                      <a:r>
                        <a:rPr dirty="0">
                          <a:solidFill>
                            <a:srgbClr val="000000"/>
                          </a:solidFill>
                          <a:latin typeface="標楷體"/>
                          <a:ea typeface="標楷體"/>
                          <a:cs typeface="標楷體"/>
                          <a:sym typeface="標楷體"/>
                        </a:rPr>
                        <a:t>）</a:t>
                      </a:r>
                      <a:endParaRPr dirty="0">
                        <a:solidFill>
                          <a:srgbClr val="000000"/>
                        </a:solidFill>
                        <a:latin typeface="Times New Roman"/>
                        <a:ea typeface="Times New Roman"/>
                        <a:cs typeface="Times New Roman"/>
                        <a:sym typeface="Times New Roman"/>
                      </a:endParaRPr>
                    </a:p>
                    <a:p>
                      <a:pPr algn="l">
                        <a:defRPr sz="1400">
                          <a:solidFill>
                            <a:srgbClr val="0070C0"/>
                          </a:solidFill>
                        </a:defRPr>
                      </a:pPr>
                      <a:r>
                        <a:rPr dirty="0"/>
                        <a:t>■</a:t>
                      </a:r>
                      <a:r>
                        <a:rPr lang="zh-TW" altLang="en-US" dirty="0">
                          <a:solidFill>
                            <a:schemeClr val="tx1"/>
                          </a:solidFill>
                          <a:latin typeface="標楷體" pitchFamily="65" charset="-120"/>
                          <a:ea typeface="標楷體" pitchFamily="65" charset="-120"/>
                        </a:rPr>
                        <a:t>學生生涯發展觀察</a:t>
                      </a:r>
                      <a:r>
                        <a:rPr dirty="0" err="1">
                          <a:solidFill>
                            <a:srgbClr val="000000"/>
                          </a:solidFill>
                          <a:latin typeface="標楷體"/>
                          <a:ea typeface="標楷體"/>
                          <a:cs typeface="標楷體"/>
                          <a:sym typeface="標楷體"/>
                        </a:rPr>
                        <a:t>紀錄</a:t>
                      </a:r>
                      <a:endParaRPr dirty="0">
                        <a:solidFill>
                          <a:srgbClr val="000000"/>
                        </a:solidFill>
                        <a:latin typeface="Times New Roman"/>
                        <a:ea typeface="Times New Roman"/>
                        <a:cs typeface="Times New Roman"/>
                        <a:sym typeface="Times New Roman"/>
                      </a:endParaRPr>
                    </a:p>
                    <a:p>
                      <a:pPr algn="l">
                        <a:defRPr sz="1400"/>
                      </a:pPr>
                      <a:r>
                        <a:rPr dirty="0">
                          <a:latin typeface="標楷體"/>
                          <a:ea typeface="標楷體"/>
                          <a:cs typeface="標楷體"/>
                          <a:sym typeface="標楷體"/>
                        </a:rPr>
                        <a:t>（</a:t>
                      </a:r>
                      <a:r>
                        <a:rPr dirty="0" err="1"/>
                        <a:t>P.17</a:t>
                      </a:r>
                      <a:r>
                        <a:rPr dirty="0"/>
                        <a:t>- </a:t>
                      </a:r>
                      <a:r>
                        <a:rPr dirty="0" err="1"/>
                        <a:t>P.19</a:t>
                      </a:r>
                      <a:r>
                        <a:rPr dirty="0">
                          <a:latin typeface="標楷體"/>
                          <a:ea typeface="標楷體"/>
                          <a:cs typeface="標楷體"/>
                          <a:sym typeface="標楷體"/>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400" b="1">
                          <a:solidFill>
                            <a:srgbClr val="7030A0"/>
                          </a:solidFill>
                          <a:latin typeface="微軟正黑體"/>
                          <a:ea typeface="微軟正黑體"/>
                          <a:cs typeface="微軟正黑體"/>
                          <a:sym typeface="微軟正黑體"/>
                        </a:defRPr>
                      </a:pPr>
                      <a:r>
                        <a:rPr dirty="0" err="1"/>
                        <a:t>給子女的鼓勵或建議</a:t>
                      </a:r>
                      <a:endParaRPr dirty="0"/>
                    </a:p>
                    <a:p>
                      <a:pPr algn="ctr">
                        <a:defRPr sz="1800" b="1"/>
                      </a:pPr>
                      <a:endParaRPr dirty="0"/>
                    </a:p>
                    <a:p>
                      <a:pPr algn="ctr">
                        <a:defRPr sz="1800" b="1"/>
                      </a:pPr>
                      <a:endParaRPr dirty="0"/>
                    </a:p>
                    <a:p>
                      <a:pPr algn="l">
                        <a:defRPr sz="1600" b="1"/>
                      </a:pPr>
                      <a:r>
                        <a:rPr b="0" dirty="0" err="1">
                          <a:latin typeface="標楷體"/>
                          <a:ea typeface="標楷體"/>
                          <a:cs typeface="標楷體"/>
                          <a:sym typeface="標楷體"/>
                        </a:rPr>
                        <a:t>家長簽章</a:t>
                      </a:r>
                      <a:r>
                        <a:rPr b="0" dirty="0">
                          <a:latin typeface="標楷體"/>
                          <a:ea typeface="標楷體"/>
                          <a:cs typeface="標楷體"/>
                          <a:sym typeface="標楷體"/>
                        </a:rPr>
                        <a:t>：</a:t>
                      </a:r>
                    </a:p>
                    <a:p>
                      <a:pPr algn="l">
                        <a:defRPr sz="1600" b="1"/>
                      </a:pPr>
                      <a:r>
                        <a:rPr dirty="0"/>
                        <a:t>         </a:t>
                      </a:r>
                      <a:r>
                        <a:rPr sz="1800" b="0" dirty="0" err="1">
                          <a:solidFill>
                            <a:srgbClr val="FF0000"/>
                          </a:solidFill>
                          <a:latin typeface="Times New Roman"/>
                          <a:ea typeface="Times New Roman"/>
                          <a:cs typeface="Times New Roman"/>
                          <a:sym typeface="Times New Roman"/>
                        </a:rPr>
                        <a:t>10</a:t>
                      </a:r>
                      <a:r>
                        <a:rPr lang="en-US" altLang="zh-TW" sz="1800" b="0" dirty="0" err="1">
                          <a:solidFill>
                            <a:srgbClr val="FF0000"/>
                          </a:solidFill>
                          <a:latin typeface="Times New Roman"/>
                          <a:ea typeface="Times New Roman"/>
                          <a:cs typeface="Times New Roman"/>
                          <a:sym typeface="Times New Roman"/>
                        </a:rPr>
                        <a:t>6</a:t>
                      </a:r>
                      <a:r>
                        <a:rPr sz="1800" b="0" dirty="0" err="1">
                          <a:solidFill>
                            <a:srgbClr val="FF0000"/>
                          </a:solidFill>
                          <a:latin typeface="標楷體"/>
                          <a:ea typeface="標楷體"/>
                          <a:cs typeface="標楷體"/>
                          <a:sym typeface="標楷體"/>
                        </a:rPr>
                        <a:t>年</a:t>
                      </a:r>
                      <a:r>
                        <a:rPr sz="1800" b="0" dirty="0" err="1">
                          <a:solidFill>
                            <a:srgbClr val="FF0000"/>
                          </a:solidFill>
                          <a:latin typeface="Times New Roman"/>
                          <a:ea typeface="Times New Roman"/>
                          <a:cs typeface="Times New Roman"/>
                          <a:sym typeface="Times New Roman"/>
                        </a:rPr>
                        <a:t>6</a:t>
                      </a:r>
                      <a:r>
                        <a:rPr sz="1800" b="0" u="sng" dirty="0">
                          <a:solidFill>
                            <a:srgbClr val="FF0000"/>
                          </a:solidFill>
                          <a:latin typeface="Times New Roman"/>
                          <a:ea typeface="Times New Roman"/>
                          <a:cs typeface="Times New Roman"/>
                          <a:sym typeface="Times New Roman"/>
                        </a:rPr>
                        <a:t> </a:t>
                      </a:r>
                      <a:r>
                        <a:rPr sz="1800" b="0" dirty="0" err="1">
                          <a:solidFill>
                            <a:srgbClr val="FF0000"/>
                          </a:solidFill>
                          <a:latin typeface="標楷體"/>
                          <a:ea typeface="標楷體"/>
                          <a:cs typeface="標楷體"/>
                          <a:sym typeface="標楷體"/>
                        </a:rPr>
                        <a:t>月</a:t>
                      </a:r>
                      <a:r>
                        <a:rPr sz="1800" b="0" dirty="0" err="1">
                          <a:solidFill>
                            <a:srgbClr val="FF0000"/>
                          </a:solidFill>
                          <a:latin typeface="Times New Roman"/>
                          <a:ea typeface="Times New Roman"/>
                          <a:cs typeface="Times New Roman"/>
                          <a:sym typeface="Times New Roman"/>
                        </a:rPr>
                        <a:t>20</a:t>
                      </a:r>
                      <a:r>
                        <a:rPr sz="1800" b="0" dirty="0" err="1">
                          <a:solidFill>
                            <a:srgbClr val="FF0000"/>
                          </a:solidFill>
                          <a:latin typeface="標楷體"/>
                          <a:ea typeface="標楷體"/>
                          <a:cs typeface="標楷體"/>
                          <a:sym typeface="標楷體"/>
                        </a:rPr>
                        <a:t>日</a:t>
                      </a:r>
                      <a:r>
                        <a:rPr sz="1800" dirty="0">
                          <a:solidFill>
                            <a:srgbClr val="FF0000"/>
                          </a:solidFil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2000">
                          <a:solidFill>
                            <a:srgbClr val="FF0000"/>
                          </a:solidFill>
                          <a:latin typeface="Times New Roman"/>
                          <a:ea typeface="Times New Roman"/>
                          <a:cs typeface="Times New Roman"/>
                          <a:sym typeface="Times New Roman"/>
                        </a:defRPr>
                      </a:pPr>
                      <a:r>
                        <a:rPr dirty="0" err="1">
                          <a:latin typeface="標楷體"/>
                          <a:ea typeface="標楷體"/>
                          <a:cs typeface="標楷體"/>
                          <a:sym typeface="標楷體"/>
                        </a:rPr>
                        <a:t>導師簽章</a:t>
                      </a:r>
                      <a:endParaRPr dirty="0">
                        <a:latin typeface="標楷體"/>
                        <a:ea typeface="標楷體"/>
                        <a:cs typeface="標楷體"/>
                        <a:sym typeface="標楷體"/>
                      </a:endParaRPr>
                    </a:p>
                    <a:p>
                      <a:pPr algn="l">
                        <a:defRPr sz="2000">
                          <a:solidFill>
                            <a:srgbClr val="FF0000"/>
                          </a:solidFill>
                          <a:latin typeface="Times New Roman"/>
                          <a:ea typeface="Times New Roman"/>
                          <a:cs typeface="Times New Roman"/>
                          <a:sym typeface="Times New Roman"/>
                        </a:defRPr>
                      </a:pPr>
                      <a:r>
                        <a:rPr dirty="0" err="1"/>
                        <a:t>10</a:t>
                      </a:r>
                      <a:r>
                        <a:rPr lang="en-US" altLang="zh-TW" dirty="0" err="1"/>
                        <a:t>6</a:t>
                      </a:r>
                      <a:r>
                        <a:rPr dirty="0" err="1">
                          <a:latin typeface="標楷體"/>
                          <a:ea typeface="標楷體"/>
                          <a:cs typeface="標楷體"/>
                          <a:sym typeface="標楷體"/>
                        </a:rPr>
                        <a:t>年</a:t>
                      </a:r>
                      <a:r>
                        <a:rPr dirty="0" err="1"/>
                        <a:t>6</a:t>
                      </a:r>
                      <a:r>
                        <a:rPr u="sng" dirty="0"/>
                        <a:t> </a:t>
                      </a:r>
                      <a:r>
                        <a:rPr dirty="0" err="1">
                          <a:latin typeface="標楷體"/>
                          <a:ea typeface="標楷體"/>
                          <a:cs typeface="標楷體"/>
                          <a:sym typeface="標楷體"/>
                        </a:rPr>
                        <a:t>月</a:t>
                      </a:r>
                      <a:r>
                        <a:rPr dirty="0" err="1"/>
                        <a:t>20</a:t>
                      </a:r>
                      <a:r>
                        <a:rPr dirty="0" err="1">
                          <a:latin typeface="標楷體"/>
                          <a:ea typeface="標楷體"/>
                          <a:cs typeface="標楷體"/>
                          <a:sym typeface="標楷體"/>
                        </a:rPr>
                        <a:t>日</a:t>
                      </a:r>
                      <a:r>
                        <a:rPr b="1" dirty="0">
                          <a:latin typeface="Trebuchet MS"/>
                          <a:ea typeface="Trebuchet MS"/>
                          <a:cs typeface="Trebuchet MS"/>
                          <a:sym typeface="Trebuchet MS"/>
                        </a:rPr>
                        <a:t>      </a:t>
                      </a:r>
                    </a:p>
                  </a:txBody>
                  <a:tcPr marL="0" marR="0" marT="0" marB="0" anchor="b" horzOverflow="overflow">
                    <a:lnL w="12700">
                      <a:solidFill>
                        <a:srgbClr val="000000"/>
                      </a:solidFill>
                    </a:lnL>
                    <a:lnR w="5715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1706562">
                <a:tc>
                  <a:txBody>
                    <a:bodyPr/>
                    <a:lstStyle/>
                    <a:p>
                      <a:pPr algn="ctr">
                        <a:defRPr sz="1400" b="1"/>
                      </a:pPr>
                      <a:r>
                        <a:rPr b="0">
                          <a:latin typeface="標楷體"/>
                          <a:ea typeface="標楷體"/>
                          <a:cs typeface="標楷體"/>
                          <a:sym typeface="標楷體"/>
                        </a:rPr>
                        <a:t>八</a:t>
                      </a:r>
                    </a:p>
                  </a:txBody>
                  <a:tcPr marL="0" marR="0" marT="0" marB="0" anchor="ctr" horzOverflow="overflow">
                    <a:lnL w="5715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dirty="0"/>
                        <a:t>□</a:t>
                      </a:r>
                      <a:r>
                        <a:rPr dirty="0" err="1">
                          <a:latin typeface="標楷體"/>
                          <a:ea typeface="標楷體"/>
                          <a:cs typeface="標楷體"/>
                          <a:sym typeface="標楷體"/>
                        </a:rPr>
                        <a:t>我的成長故事</a:t>
                      </a:r>
                      <a:endParaRPr dirty="0">
                        <a:latin typeface="Times New Roman"/>
                        <a:ea typeface="Times New Roman"/>
                        <a:cs typeface="Times New Roman"/>
                        <a:sym typeface="Times New Roman"/>
                      </a:endParaRPr>
                    </a:p>
                    <a:p>
                      <a:pPr algn="l">
                        <a:defRPr sz="1400"/>
                      </a:pPr>
                      <a:r>
                        <a:rPr dirty="0">
                          <a:latin typeface="標楷體"/>
                          <a:ea typeface="標楷體"/>
                          <a:cs typeface="標楷體"/>
                          <a:sym typeface="標楷體"/>
                        </a:rPr>
                        <a:t>（</a:t>
                      </a:r>
                      <a:r>
                        <a:rPr dirty="0" err="1"/>
                        <a:t>P.1</a:t>
                      </a:r>
                      <a:r>
                        <a:rPr dirty="0"/>
                        <a:t>- </a:t>
                      </a:r>
                      <a:r>
                        <a:rPr dirty="0" err="1"/>
                        <a:t>P.2</a:t>
                      </a:r>
                      <a:r>
                        <a:rPr dirty="0">
                          <a:latin typeface="標楷體"/>
                          <a:ea typeface="標楷體"/>
                          <a:cs typeface="標楷體"/>
                          <a:sym typeface="標楷體"/>
                        </a:rPr>
                        <a:t>）</a:t>
                      </a:r>
                      <a:endParaRPr dirty="0">
                        <a:latin typeface="Times New Roman"/>
                        <a:ea typeface="Times New Roman"/>
                        <a:cs typeface="Times New Roman"/>
                        <a:sym typeface="Times New Roman"/>
                      </a:endParaRPr>
                    </a:p>
                    <a:p>
                      <a:pPr algn="l">
                        <a:defRPr sz="1400"/>
                      </a:pPr>
                      <a:r>
                        <a:rPr dirty="0"/>
                        <a:t>□</a:t>
                      </a:r>
                      <a:r>
                        <a:rPr dirty="0" err="1">
                          <a:latin typeface="標楷體"/>
                          <a:ea typeface="標楷體"/>
                          <a:cs typeface="標楷體"/>
                          <a:sym typeface="標楷體"/>
                        </a:rPr>
                        <a:t>各項心理測驗</a:t>
                      </a:r>
                      <a:endParaRPr dirty="0">
                        <a:latin typeface="Times New Roman"/>
                        <a:ea typeface="Times New Roman"/>
                        <a:cs typeface="Times New Roman"/>
                        <a:sym typeface="Times New Roman"/>
                      </a:endParaRPr>
                    </a:p>
                    <a:p>
                      <a:pPr algn="l">
                        <a:defRPr sz="1400"/>
                      </a:pPr>
                      <a:r>
                        <a:rPr dirty="0">
                          <a:latin typeface="標楷體"/>
                          <a:ea typeface="標楷體"/>
                          <a:cs typeface="標楷體"/>
                          <a:sym typeface="標楷體"/>
                        </a:rPr>
                        <a:t>（</a:t>
                      </a:r>
                      <a:r>
                        <a:rPr dirty="0" err="1"/>
                        <a:t>P.3</a:t>
                      </a:r>
                      <a:r>
                        <a:rPr dirty="0"/>
                        <a:t>- </a:t>
                      </a:r>
                      <a:r>
                        <a:rPr dirty="0" err="1"/>
                        <a:t>P.5</a:t>
                      </a:r>
                      <a:r>
                        <a:rPr dirty="0">
                          <a:latin typeface="標楷體"/>
                          <a:ea typeface="標楷體"/>
                          <a:cs typeface="標楷體"/>
                          <a:sym typeface="標楷體"/>
                        </a:rPr>
                        <a:t>）</a:t>
                      </a:r>
                      <a:endParaRPr dirty="0">
                        <a:latin typeface="Times New Roman"/>
                        <a:ea typeface="Times New Roman"/>
                        <a:cs typeface="Times New Roman"/>
                        <a:sym typeface="Times New Roman"/>
                      </a:endParaRPr>
                    </a:p>
                    <a:p>
                      <a:pPr algn="l">
                        <a:defRPr sz="1400"/>
                      </a:pPr>
                      <a:r>
                        <a:rPr dirty="0"/>
                        <a:t>□</a:t>
                      </a:r>
                      <a:r>
                        <a:rPr dirty="0" err="1">
                          <a:latin typeface="標楷體"/>
                          <a:ea typeface="標楷體"/>
                          <a:cs typeface="標楷體"/>
                          <a:sym typeface="標楷體"/>
                        </a:rPr>
                        <a:t>學習成果及特殊表現（</a:t>
                      </a:r>
                      <a:r>
                        <a:rPr dirty="0" err="1"/>
                        <a:t>P.6</a:t>
                      </a:r>
                      <a:r>
                        <a:rPr dirty="0"/>
                        <a:t>- </a:t>
                      </a:r>
                      <a:r>
                        <a:rPr dirty="0" err="1"/>
                        <a:t>P.12</a:t>
                      </a:r>
                      <a:r>
                        <a:rPr dirty="0">
                          <a:latin typeface="標楷體"/>
                          <a:ea typeface="標楷體"/>
                          <a:cs typeface="標楷體"/>
                          <a:sym typeface="標楷體"/>
                        </a:rPr>
                        <a:t>）</a:t>
                      </a:r>
                      <a:endParaRPr dirty="0">
                        <a:latin typeface="Times New Roman"/>
                        <a:ea typeface="Times New Roman"/>
                        <a:cs typeface="Times New Roman"/>
                        <a:sym typeface="Times New Roman"/>
                      </a:endParaRPr>
                    </a:p>
                    <a:p>
                      <a:pPr algn="l">
                        <a:defRPr sz="1400"/>
                      </a:pPr>
                      <a:r>
                        <a:rPr dirty="0"/>
                        <a:t>□</a:t>
                      </a:r>
                      <a:r>
                        <a:rPr lang="zh-TW" altLang="en-US" dirty="0">
                          <a:solidFill>
                            <a:schemeClr val="tx1"/>
                          </a:solidFill>
                          <a:latin typeface="標楷體" pitchFamily="65" charset="-120"/>
                          <a:ea typeface="標楷體" pitchFamily="65" charset="-120"/>
                        </a:rPr>
                        <a:t>學生生涯發展觀察</a:t>
                      </a:r>
                      <a:r>
                        <a:rPr lang="zh-TW" altLang="en-US" dirty="0">
                          <a:solidFill>
                            <a:srgbClr val="000000"/>
                          </a:solidFill>
                          <a:latin typeface="標楷體"/>
                          <a:ea typeface="標楷體"/>
                          <a:cs typeface="標楷體"/>
                          <a:sym typeface="標楷體"/>
                        </a:rPr>
                        <a:t>紀錄</a:t>
                      </a:r>
                      <a:endParaRPr dirty="0">
                        <a:latin typeface="Times New Roman"/>
                        <a:ea typeface="Times New Roman"/>
                        <a:cs typeface="Times New Roman"/>
                        <a:sym typeface="Times New Roman"/>
                      </a:endParaRPr>
                    </a:p>
                    <a:p>
                      <a:pPr algn="l">
                        <a:defRPr sz="1400"/>
                      </a:pPr>
                      <a:r>
                        <a:rPr dirty="0">
                          <a:latin typeface="標楷體"/>
                          <a:ea typeface="標楷體"/>
                          <a:cs typeface="標楷體"/>
                          <a:sym typeface="標楷體"/>
                        </a:rPr>
                        <a:t>（</a:t>
                      </a:r>
                      <a:r>
                        <a:rPr dirty="0" err="1"/>
                        <a:t>P.17</a:t>
                      </a:r>
                      <a:r>
                        <a:rPr dirty="0"/>
                        <a:t>- </a:t>
                      </a:r>
                      <a:r>
                        <a:rPr dirty="0" err="1"/>
                        <a:t>P.19</a:t>
                      </a:r>
                      <a:r>
                        <a:rPr dirty="0">
                          <a:latin typeface="標楷體"/>
                          <a:ea typeface="標楷體"/>
                          <a:cs typeface="標楷體"/>
                          <a:sym typeface="標楷體"/>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400">
                          <a:latin typeface="Times New Roman"/>
                          <a:ea typeface="Times New Roman"/>
                          <a:cs typeface="Times New Roman"/>
                          <a:sym typeface="Times New Roman"/>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400">
                          <a:latin typeface="Times New Roman"/>
                          <a:ea typeface="Times New Roman"/>
                          <a:cs typeface="Times New Roman"/>
                          <a:sym typeface="Times New Roman"/>
                        </a:defRPr>
                      </a:pPr>
                      <a:r>
                        <a:rPr>
                          <a:latin typeface="標楷體"/>
                          <a:ea typeface="標楷體"/>
                          <a:cs typeface="標楷體"/>
                          <a:sym typeface="標楷體"/>
                        </a:rPr>
                        <a:t>年</a:t>
                      </a:r>
                      <a:r>
                        <a:rPr u="sng"/>
                        <a:t>  </a:t>
                      </a:r>
                      <a:r>
                        <a:rPr>
                          <a:latin typeface="標楷體"/>
                          <a:ea typeface="標楷體"/>
                          <a:cs typeface="標楷體"/>
                          <a:sym typeface="標楷體"/>
                        </a:rPr>
                        <a:t>月</a:t>
                      </a:r>
                      <a:r>
                        <a:rPr u="sng"/>
                        <a:t>  </a:t>
                      </a:r>
                      <a:r>
                        <a:rPr>
                          <a:latin typeface="標楷體"/>
                          <a:ea typeface="標楷體"/>
                          <a:cs typeface="標楷體"/>
                          <a:sym typeface="標楷體"/>
                        </a:rPr>
                        <a:t>日</a:t>
                      </a:r>
                    </a:p>
                  </a:txBody>
                  <a:tcPr marL="0" marR="0" marT="0" marB="0" anchor="b" horzOverflow="overflow">
                    <a:lnL w="12700">
                      <a:solidFill>
                        <a:srgbClr val="000000"/>
                      </a:solidFill>
                    </a:lnL>
                    <a:lnR w="5715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bl>
          </a:graphicData>
        </a:graphic>
      </p:graphicFrame>
      <p:grpSp>
        <p:nvGrpSpPr>
          <p:cNvPr id="175" name="Group 175"/>
          <p:cNvGrpSpPr/>
          <p:nvPr/>
        </p:nvGrpSpPr>
        <p:grpSpPr>
          <a:xfrm>
            <a:off x="2555875" y="5157787"/>
            <a:ext cx="4032250" cy="1223963"/>
            <a:chOff x="0" y="0"/>
            <a:chExt cx="4032250" cy="1223962"/>
          </a:xfrm>
        </p:grpSpPr>
        <p:sp>
          <p:nvSpPr>
            <p:cNvPr id="173" name="Shape 173"/>
            <p:cNvSpPr/>
            <p:nvPr/>
          </p:nvSpPr>
          <p:spPr>
            <a:xfrm>
              <a:off x="0" y="0"/>
              <a:ext cx="4032250" cy="1223963"/>
            </a:xfrm>
            <a:prstGeom prst="wedgeEllipseCallout">
              <a:avLst>
                <a:gd name="adj1" fmla="val 31495"/>
                <a:gd name="adj2" fmla="val -97477"/>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a:pPr>
              <a:endParaRPr/>
            </a:p>
          </p:txBody>
        </p:sp>
        <p:sp>
          <p:nvSpPr>
            <p:cNvPr id="174" name="Shape 174"/>
            <p:cNvSpPr/>
            <p:nvPr/>
          </p:nvSpPr>
          <p:spPr>
            <a:xfrm>
              <a:off x="590463" y="204311"/>
              <a:ext cx="2851324" cy="815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273050" indent="-273050">
                <a:spcBef>
                  <a:spcPts val="600"/>
                </a:spcBef>
                <a:defRPr sz="2600"/>
              </a:pPr>
              <a:r>
                <a:rPr>
                  <a:latin typeface="微軟正黑體"/>
                  <a:ea typeface="微軟正黑體"/>
                  <a:cs typeface="微軟正黑體"/>
                  <a:sym typeface="微軟正黑體"/>
                </a:rPr>
                <a:t>於每年</a:t>
              </a:r>
              <a:r>
                <a:t>6</a:t>
              </a:r>
              <a:r>
                <a:rPr>
                  <a:latin typeface="微軟正黑體"/>
                  <a:ea typeface="微軟正黑體"/>
                  <a:cs typeface="微軟正黑體"/>
                  <a:sym typeface="微軟正黑體"/>
                </a:rPr>
                <a:t>月份填寫檢核該年級部分</a:t>
              </a:r>
            </a:p>
          </p:txBody>
        </p:sp>
      </p:grpSp>
      <p:sp>
        <p:nvSpPr>
          <p:cNvPr id="176" name="Shape 176"/>
          <p:cNvSpPr/>
          <p:nvPr/>
        </p:nvSpPr>
        <p:spPr>
          <a:xfrm>
            <a:off x="4787900" y="4221162"/>
            <a:ext cx="1008063" cy="1"/>
          </a:xfrm>
          <a:prstGeom prst="line">
            <a:avLst/>
          </a:prstGeom>
          <a:ln w="11430">
            <a:solidFill>
              <a:srgbClr val="000000"/>
            </a:solidFill>
          </a:ln>
        </p:spPr>
        <p:txBody>
          <a:bodyPr lIns="45719" rIns="45719"/>
          <a:lstStyle/>
          <a:p>
            <a:endParaRPr/>
          </a:p>
        </p:txBody>
      </p:sp>
      <p:grpSp>
        <p:nvGrpSpPr>
          <p:cNvPr id="179" name="Group 179"/>
          <p:cNvGrpSpPr/>
          <p:nvPr/>
        </p:nvGrpSpPr>
        <p:grpSpPr>
          <a:xfrm>
            <a:off x="3492500" y="1341437"/>
            <a:ext cx="4032250" cy="1223963"/>
            <a:chOff x="0" y="0"/>
            <a:chExt cx="4032250" cy="1223962"/>
          </a:xfrm>
        </p:grpSpPr>
        <p:sp>
          <p:nvSpPr>
            <p:cNvPr id="177" name="Shape 177"/>
            <p:cNvSpPr/>
            <p:nvPr/>
          </p:nvSpPr>
          <p:spPr>
            <a:xfrm>
              <a:off x="0" y="0"/>
              <a:ext cx="4032250" cy="1223963"/>
            </a:xfrm>
            <a:prstGeom prst="wedgeEllipseCallout">
              <a:avLst>
                <a:gd name="adj1" fmla="val 22199"/>
                <a:gd name="adj2" fmla="val 103486"/>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a:pPr>
              <a:endParaRPr/>
            </a:p>
          </p:txBody>
        </p:sp>
        <p:sp>
          <p:nvSpPr>
            <p:cNvPr id="178" name="Shape 178"/>
            <p:cNvSpPr/>
            <p:nvPr/>
          </p:nvSpPr>
          <p:spPr>
            <a:xfrm>
              <a:off x="590463" y="204311"/>
              <a:ext cx="2851324" cy="815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273050" indent="-273050">
                <a:spcBef>
                  <a:spcPts val="600"/>
                </a:spcBef>
                <a:defRPr sz="2600"/>
              </a:pPr>
              <a:r>
                <a:rPr dirty="0">
                  <a:latin typeface="微軟正黑體"/>
                  <a:ea typeface="微軟正黑體"/>
                  <a:cs typeface="微軟正黑體"/>
                  <a:sym typeface="微軟正黑體"/>
                </a:rPr>
                <a:t>於每年</a:t>
              </a:r>
              <a:r>
                <a:rPr dirty="0"/>
                <a:t>6</a:t>
              </a:r>
              <a:r>
                <a:rPr dirty="0">
                  <a:latin typeface="微軟正黑體"/>
                  <a:ea typeface="微軟正黑體"/>
                  <a:cs typeface="微軟正黑體"/>
                  <a:sym typeface="微軟正黑體"/>
                </a:rPr>
                <a:t>月份填寫檢核該年級部分</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fill="hold"/>
                                        <p:tgtEl>
                                          <p:spTgt spid="179"/>
                                        </p:tgtEl>
                                        <p:attrNameLst>
                                          <p:attrName>ppt_x</p:attrName>
                                        </p:attrNameLst>
                                      </p:cBhvr>
                                      <p:tavLst>
                                        <p:tav tm="0">
                                          <p:val>
                                            <p:strVal val="#ppt_x"/>
                                          </p:val>
                                        </p:tav>
                                        <p:tav tm="100000">
                                          <p:val>
                                            <p:strVal val="#ppt_x"/>
                                          </p:val>
                                        </p:tav>
                                      </p:tavLst>
                                    </p:anim>
                                    <p:anim calcmode="lin" valueType="num">
                                      <p:cBhvr additive="base">
                                        <p:cTn id="8"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5"/>
                                        </p:tgtEl>
                                        <p:attrNameLst>
                                          <p:attrName>style.visibility</p:attrName>
                                        </p:attrNameLst>
                                      </p:cBhvr>
                                      <p:to>
                                        <p:strVal val="visible"/>
                                      </p:to>
                                    </p:set>
                                    <p:anim calcmode="lin" valueType="num">
                                      <p:cBhvr additive="base">
                                        <p:cTn id="13" dur="500" fill="hold"/>
                                        <p:tgtEl>
                                          <p:spTgt spid="175"/>
                                        </p:tgtEl>
                                        <p:attrNameLst>
                                          <p:attrName>ppt_x</p:attrName>
                                        </p:attrNameLst>
                                      </p:cBhvr>
                                      <p:tavLst>
                                        <p:tav tm="0">
                                          <p:val>
                                            <p:strVal val="#ppt_x"/>
                                          </p:val>
                                        </p:tav>
                                        <p:tav tm="100000">
                                          <p:val>
                                            <p:strVal val="#ppt_x"/>
                                          </p:val>
                                        </p:tav>
                                      </p:tavLst>
                                    </p:anim>
                                    <p:anim calcmode="lin" valueType="num">
                                      <p:cBhvr additive="base">
                                        <p:cTn id="14"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48D9F06-3A90-44BB-847E-23C38E825EB3}"/>
              </a:ext>
            </a:extLst>
          </p:cNvPr>
          <p:cNvPicPr>
            <a:picLocks noChangeAspect="1"/>
          </p:cNvPicPr>
          <p:nvPr/>
        </p:nvPicPr>
        <p:blipFill rotWithShape="1">
          <a:blip r:embed="rId2"/>
          <a:srcRect l="50955" t="21455" r="4930" b="16865"/>
          <a:stretch/>
        </p:blipFill>
        <p:spPr>
          <a:xfrm>
            <a:off x="258316" y="3425137"/>
            <a:ext cx="4033839" cy="3172513"/>
          </a:xfrm>
          <a:prstGeom prst="rect">
            <a:avLst/>
          </a:prstGeom>
        </p:spPr>
      </p:pic>
      <p:pic>
        <p:nvPicPr>
          <p:cNvPr id="4098" name="Picture 2" descr="D:\d\輔導室資料\輔導室資料\生涯發展教育\105\105生涯輔導紀錄手冊\P_20160929_112713_1_p.jpg"/>
          <p:cNvPicPr>
            <a:picLocks noChangeAspect="1" noChangeArrowheads="1"/>
          </p:cNvPicPr>
          <p:nvPr/>
        </p:nvPicPr>
        <p:blipFill>
          <a:blip r:embed="rId3" cstate="print"/>
          <a:srcRect l="696" t="28133" r="6622" b="15733"/>
          <a:stretch>
            <a:fillRect/>
          </a:stretch>
        </p:blipFill>
        <p:spPr bwMode="auto">
          <a:xfrm>
            <a:off x="4416551" y="2975822"/>
            <a:ext cx="3129963" cy="3370114"/>
          </a:xfrm>
          <a:prstGeom prst="rect">
            <a:avLst/>
          </a:prstGeom>
          <a:noFill/>
        </p:spPr>
      </p:pic>
      <p:pic>
        <p:nvPicPr>
          <p:cNvPr id="185" name="image.png"/>
          <p:cNvPicPr>
            <a:picLocks noChangeAspect="1"/>
          </p:cNvPicPr>
          <p:nvPr/>
        </p:nvPicPr>
        <p:blipFill>
          <a:blip r:embed="rId4" cstate="print"/>
          <a:stretch>
            <a:fillRect/>
          </a:stretch>
        </p:blipFill>
        <p:spPr>
          <a:xfrm>
            <a:off x="450850" y="317500"/>
            <a:ext cx="7254875" cy="1150938"/>
          </a:xfrm>
          <a:prstGeom prst="rect">
            <a:avLst/>
          </a:prstGeom>
          <a:ln w="12700">
            <a:miter lim="400000"/>
          </a:ln>
        </p:spPr>
      </p:pic>
      <p:sp>
        <p:nvSpPr>
          <p:cNvPr id="186" name="Shape 186"/>
          <p:cNvSpPr>
            <a:spLocks noGrp="1"/>
          </p:cNvSpPr>
          <p:nvPr>
            <p:ph type="body" idx="4294967295"/>
          </p:nvPr>
        </p:nvSpPr>
        <p:spPr>
          <a:xfrm>
            <a:off x="457200" y="1609725"/>
            <a:ext cx="7239000" cy="4846638"/>
          </a:xfrm>
          <a:prstGeom prst="rect">
            <a:avLst/>
          </a:prstGeom>
          <a:extLst>
            <a:ext uri="{C572A759-6A51-4108-AA02-DFA0A04FC94B}">
              <ma14:wrappingTextBoxFlag xmlns="" xmlns:ma14="http://schemas.microsoft.com/office/mac/drawingml/2011/main" val="1"/>
            </a:ext>
          </a:extLst>
        </p:spPr>
        <p:txBody>
          <a:bodyPr>
            <a:normAutofit/>
          </a:bodyPr>
          <a:lstStyle/>
          <a:p>
            <a:pPr>
              <a:buChar char="⦿"/>
              <a:defRPr sz="2800">
                <a:latin typeface="Adobe 繁黑體 Std B"/>
                <a:ea typeface="Adobe 繁黑體 Std B"/>
                <a:cs typeface="Adobe 繁黑體 Std B"/>
                <a:sym typeface="Adobe 繁黑體 Std B"/>
              </a:defRPr>
            </a:pPr>
            <a:r>
              <a:rPr dirty="0" err="1"/>
              <a:t>由導師先做手冊的檢核後，並於封面內頁核章後以班為單位繳交至輔導室</a:t>
            </a:r>
            <a:r>
              <a:rPr dirty="0"/>
              <a:t>。</a:t>
            </a:r>
          </a:p>
          <a:p>
            <a:pPr>
              <a:buChar char="⦿"/>
              <a:defRPr sz="2800">
                <a:latin typeface="Adobe 繁黑體 Std B"/>
                <a:ea typeface="Adobe 繁黑體 Std B"/>
                <a:cs typeface="Adobe 繁黑體 Std B"/>
                <a:sym typeface="Adobe 繁黑體 Std B"/>
              </a:defRPr>
            </a:pPr>
            <a:r>
              <a:rPr dirty="0" err="1"/>
              <a:t>輔導室將於每年的3月中旬及10月進行每本手冊的檢核</a:t>
            </a:r>
            <a:r>
              <a:rPr dirty="0"/>
              <a:t>。</a:t>
            </a:r>
          </a:p>
        </p:txBody>
      </p:sp>
      <p:grpSp>
        <p:nvGrpSpPr>
          <p:cNvPr id="191" name="Group 191"/>
          <p:cNvGrpSpPr/>
          <p:nvPr/>
        </p:nvGrpSpPr>
        <p:grpSpPr>
          <a:xfrm>
            <a:off x="347214" y="5175250"/>
            <a:ext cx="3563939" cy="863600"/>
            <a:chOff x="-1" y="88344"/>
            <a:chExt cx="3563938" cy="863600"/>
          </a:xfrm>
        </p:grpSpPr>
        <p:sp>
          <p:nvSpPr>
            <p:cNvPr id="189" name="Shape 189"/>
            <p:cNvSpPr/>
            <p:nvPr/>
          </p:nvSpPr>
          <p:spPr>
            <a:xfrm>
              <a:off x="-1" y="88344"/>
              <a:ext cx="3563938" cy="863600"/>
            </a:xfrm>
            <a:prstGeom prst="wedgeEllipseCallout">
              <a:avLst>
                <a:gd name="adj1" fmla="val -8843"/>
                <a:gd name="adj2" fmla="val -76194"/>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a:pPr>
              <a:endParaRPr/>
            </a:p>
          </p:txBody>
        </p:sp>
        <p:sp>
          <p:nvSpPr>
            <p:cNvPr id="190" name="Shape 190"/>
            <p:cNvSpPr/>
            <p:nvPr/>
          </p:nvSpPr>
          <p:spPr>
            <a:xfrm>
              <a:off x="521885" y="219582"/>
              <a:ext cx="2520167" cy="4244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marL="273050" indent="-273050">
                <a:spcBef>
                  <a:spcPts val="600"/>
                </a:spcBef>
                <a:defRPr sz="2600">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dirty="0" err="1">
                  <a:latin typeface="微軟正黑體"/>
                  <a:ea typeface="微軟正黑體"/>
                  <a:cs typeface="微軟正黑體"/>
                  <a:sym typeface="微軟正黑體"/>
                </a:rPr>
                <a:t>導師檢核後核章</a:t>
              </a:r>
              <a:endParaRPr dirty="0">
                <a:latin typeface="微軟正黑體"/>
                <a:ea typeface="微軟正黑體"/>
                <a:cs typeface="微軟正黑體"/>
                <a:sym typeface="微軟正黑體"/>
              </a:endParaRPr>
            </a:p>
          </p:txBody>
        </p:sp>
      </p:grpSp>
      <p:grpSp>
        <p:nvGrpSpPr>
          <p:cNvPr id="194" name="Group 194"/>
          <p:cNvGrpSpPr/>
          <p:nvPr/>
        </p:nvGrpSpPr>
        <p:grpSpPr>
          <a:xfrm>
            <a:off x="4167759" y="6038850"/>
            <a:ext cx="4033838" cy="819150"/>
            <a:chOff x="0" y="0"/>
            <a:chExt cx="4033837" cy="819150"/>
          </a:xfrm>
        </p:grpSpPr>
        <p:sp>
          <p:nvSpPr>
            <p:cNvPr id="192" name="Shape 192"/>
            <p:cNvSpPr/>
            <p:nvPr/>
          </p:nvSpPr>
          <p:spPr>
            <a:xfrm>
              <a:off x="0" y="0"/>
              <a:ext cx="4033838" cy="819150"/>
            </a:xfrm>
            <a:prstGeom prst="wedgeEllipseCallout">
              <a:avLst>
                <a:gd name="adj1" fmla="val -14991"/>
                <a:gd name="adj2" fmla="val -129764"/>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marL="273050" indent="-273050">
                <a:spcBef>
                  <a:spcPts val="600"/>
                </a:spcBef>
                <a:defRPr sz="2600"/>
              </a:pPr>
              <a:endParaRPr/>
            </a:p>
          </p:txBody>
        </p:sp>
        <p:sp>
          <p:nvSpPr>
            <p:cNvPr id="193" name="Shape 193"/>
            <p:cNvSpPr/>
            <p:nvPr/>
          </p:nvSpPr>
          <p:spPr>
            <a:xfrm>
              <a:off x="590695" y="197357"/>
              <a:ext cx="2852447" cy="4244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marL="273050" indent="-273050">
                <a:spcBef>
                  <a:spcPts val="600"/>
                </a:spcBef>
                <a:defRPr sz="2600">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a:latin typeface="微軟正黑體"/>
                  <a:ea typeface="微軟正黑體"/>
                  <a:cs typeface="微軟正黑體"/>
                  <a:sym typeface="微軟正黑體"/>
                </a:rPr>
                <a:t>輔導室檢核後核章</a:t>
              </a:r>
            </a:p>
          </p:txBody>
        </p:sp>
      </p:gr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6.jpeg" descr="6.jpg"/>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197" name="Shape 197"/>
          <p:cNvSpPr/>
          <p:nvPr/>
        </p:nvSpPr>
        <p:spPr>
          <a:xfrm>
            <a:off x="2627312" y="2492375"/>
            <a:ext cx="4824413" cy="92989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6600" b="1">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a:latin typeface="微軟正黑體"/>
                <a:ea typeface="微軟正黑體"/>
                <a:cs typeface="微軟正黑體"/>
                <a:sym typeface="微軟正黑體"/>
              </a:rPr>
              <a:t>謝謝聆聽</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png"/>
          <p:cNvPicPr>
            <a:picLocks noChangeAspect="1"/>
          </p:cNvPicPr>
          <p:nvPr/>
        </p:nvPicPr>
        <p:blipFill>
          <a:blip r:embed="rId2" cstate="print"/>
          <a:stretch>
            <a:fillRect/>
          </a:stretch>
        </p:blipFill>
        <p:spPr>
          <a:xfrm>
            <a:off x="-66675" y="182562"/>
            <a:ext cx="8351838" cy="731838"/>
          </a:xfrm>
          <a:prstGeom prst="rect">
            <a:avLst/>
          </a:prstGeom>
          <a:ln w="12700">
            <a:miter lim="400000"/>
          </a:ln>
        </p:spPr>
      </p:pic>
      <p:graphicFrame>
        <p:nvGraphicFramePr>
          <p:cNvPr id="68" name="Table 68"/>
          <p:cNvGraphicFramePr/>
          <p:nvPr>
            <p:extLst>
              <p:ext uri="{D42A27DB-BD31-4B8C-83A1-F6EECF244321}">
                <p14:modId xmlns:p14="http://schemas.microsoft.com/office/powerpoint/2010/main" val="1142352361"/>
              </p:ext>
            </p:extLst>
          </p:nvPr>
        </p:nvGraphicFramePr>
        <p:xfrm>
          <a:off x="539750" y="836612"/>
          <a:ext cx="7561262" cy="5731494"/>
        </p:xfrm>
        <a:graphic>
          <a:graphicData uri="http://schemas.openxmlformats.org/drawingml/2006/table">
            <a:tbl>
              <a:tblPr>
                <a:tableStyleId>{4C3C2611-4C71-4FC5-86AE-919BDF0F9419}</a:tableStyleId>
              </a:tblPr>
              <a:tblGrid>
                <a:gridCol w="3779837">
                  <a:extLst>
                    <a:ext uri="{9D8B030D-6E8A-4147-A177-3AD203B41FA5}">
                      <a16:colId xmlns:a16="http://schemas.microsoft.com/office/drawing/2014/main" val="20000"/>
                    </a:ext>
                  </a:extLst>
                </a:gridCol>
                <a:gridCol w="3781425">
                  <a:extLst>
                    <a:ext uri="{9D8B030D-6E8A-4147-A177-3AD203B41FA5}">
                      <a16:colId xmlns:a16="http://schemas.microsoft.com/office/drawing/2014/main" val="20001"/>
                    </a:ext>
                  </a:extLst>
                </a:gridCol>
              </a:tblGrid>
              <a:tr h="457200">
                <a:tc>
                  <a:txBody>
                    <a:bodyPr/>
                    <a:lstStyle/>
                    <a:p>
                      <a:pPr algn="l">
                        <a:defRPr sz="1800"/>
                      </a:pPr>
                      <a:r>
                        <a:rPr sz="2400" b="1" dirty="0" err="1">
                          <a:solidFill>
                            <a:srgbClr val="FFFFFF"/>
                          </a:solidFill>
                          <a:latin typeface="微軟正黑體"/>
                          <a:ea typeface="微軟正黑體"/>
                          <a:cs typeface="微軟正黑體"/>
                          <a:sym typeface="微軟正黑體"/>
                        </a:rPr>
                        <a:t>國中學生生涯輔導手冊</a:t>
                      </a:r>
                      <a:endParaRPr sz="2400" b="1" dirty="0">
                        <a:solidFill>
                          <a:srgbClr val="FFFFFF"/>
                        </a:solidFill>
                        <a:latin typeface="微軟正黑體"/>
                        <a:ea typeface="微軟正黑體"/>
                        <a:cs typeface="微軟正黑體"/>
                        <a:sym typeface="微軟正黑體"/>
                      </a:endParaRPr>
                    </a:p>
                  </a:txBody>
                  <a:tcPr marL="0" marR="0" marT="0" marB="0" anchor="ctr" horzOverflow="overflow">
                    <a:lnB w="38100">
                      <a:solidFill>
                        <a:srgbClr val="FFFFFF"/>
                      </a:solidFill>
                    </a:lnB>
                    <a:solidFill>
                      <a:schemeClr val="accent1"/>
                    </a:solidFill>
                  </a:tcPr>
                </a:tc>
                <a:tc>
                  <a:txBody>
                    <a:bodyPr/>
                    <a:lstStyle/>
                    <a:p>
                      <a:pPr algn="l">
                        <a:defRPr sz="1800"/>
                      </a:pPr>
                      <a:r>
                        <a:rPr sz="2400" b="1">
                          <a:solidFill>
                            <a:srgbClr val="FFFFFF"/>
                          </a:solidFill>
                          <a:latin typeface="微軟正黑體"/>
                          <a:ea typeface="微軟正黑體"/>
                          <a:cs typeface="微軟正黑體"/>
                          <a:sym typeface="微軟正黑體"/>
                        </a:rPr>
                        <a:t>生涯檔案</a:t>
                      </a:r>
                    </a:p>
                  </a:txBody>
                  <a:tcPr marL="45712" marR="45712" marT="45712" marB="45712" anchor="ctr" horzOverflow="overflow">
                    <a:lnB w="38100">
                      <a:solidFill>
                        <a:srgbClr val="FFFFFF"/>
                      </a:solidFill>
                    </a:lnB>
                    <a:solidFill>
                      <a:schemeClr val="accent1"/>
                    </a:solidFill>
                  </a:tcPr>
                </a:tc>
                <a:extLst>
                  <a:ext uri="{0D108BD9-81ED-4DB2-BD59-A6C34878D82A}">
                    <a16:rowId xmlns:a16="http://schemas.microsoft.com/office/drawing/2014/main" val="10000"/>
                  </a:ext>
                </a:extLst>
              </a:tr>
              <a:tr h="822325">
                <a:tc>
                  <a:txBody>
                    <a:bodyPr/>
                    <a:lstStyle/>
                    <a:p>
                      <a:pPr algn="l">
                        <a:defRPr sz="1800"/>
                      </a:pPr>
                      <a:r>
                        <a:rPr sz="2400" b="1" u="sng" dirty="0" err="1">
                          <a:latin typeface="微軟正黑體"/>
                          <a:ea typeface="微軟正黑體"/>
                          <a:cs typeface="微軟正黑體"/>
                          <a:sym typeface="微軟正黑體"/>
                        </a:rPr>
                        <a:t>各項升學相關資料登錄</a:t>
                      </a:r>
                      <a:endParaRPr sz="2400" b="1" u="sng" dirty="0">
                        <a:latin typeface="微軟正黑體"/>
                        <a:ea typeface="微軟正黑體"/>
                        <a:cs typeface="微軟正黑體"/>
                        <a:sym typeface="微軟正黑體"/>
                      </a:endParaRPr>
                    </a:p>
                  </a:txBody>
                  <a:tcPr marL="0" marR="0" marT="0" marB="0" anchor="ctr" horzOverflow="overflow">
                    <a:lnT w="38100">
                      <a:solidFill>
                        <a:srgbClr val="FFFFFF"/>
                      </a:solidFill>
                    </a:lnT>
                    <a:solidFill>
                      <a:srgbClr val="E6CED4"/>
                    </a:solidFill>
                  </a:tcPr>
                </a:tc>
                <a:tc>
                  <a:txBody>
                    <a:bodyPr/>
                    <a:lstStyle/>
                    <a:p>
                      <a:pPr algn="l">
                        <a:defRPr sz="1800"/>
                      </a:pPr>
                      <a:r>
                        <a:rPr sz="2400" b="1" dirty="0" err="1">
                          <a:latin typeface="微軟正黑體"/>
                          <a:ea typeface="微軟正黑體"/>
                          <a:cs typeface="微軟正黑體"/>
                          <a:sym typeface="微軟正黑體"/>
                        </a:rPr>
                        <a:t>生涯課程及各項原始資料保存用</a:t>
                      </a:r>
                      <a:endParaRPr sz="2400" b="1" dirty="0">
                        <a:latin typeface="微軟正黑體"/>
                        <a:ea typeface="微軟正黑體"/>
                        <a:cs typeface="微軟正黑體"/>
                        <a:sym typeface="微軟正黑體"/>
                      </a:endParaRPr>
                    </a:p>
                  </a:txBody>
                  <a:tcPr marL="45712" marR="45712" marT="45712" marB="45712" anchor="ctr" horzOverflow="overflow">
                    <a:lnT w="38100">
                      <a:solidFill>
                        <a:srgbClr val="FFFFFF"/>
                      </a:solidFill>
                    </a:lnT>
                    <a:solidFill>
                      <a:srgbClr val="E6CED4"/>
                    </a:solidFill>
                  </a:tcPr>
                </a:tc>
                <a:extLst>
                  <a:ext uri="{0D108BD9-81ED-4DB2-BD59-A6C34878D82A}">
                    <a16:rowId xmlns:a16="http://schemas.microsoft.com/office/drawing/2014/main" val="10001"/>
                  </a:ext>
                </a:extLst>
              </a:tr>
              <a:tr h="4451350">
                <a:tc>
                  <a:txBody>
                    <a:bodyPr/>
                    <a:lstStyle/>
                    <a:p>
                      <a:pPr marL="457200" indent="-457200" algn="l">
                        <a:defRPr sz="2400">
                          <a:solidFill>
                            <a:srgbClr val="7030A0"/>
                          </a:solidFill>
                          <a:latin typeface="微軟正黑體"/>
                          <a:ea typeface="微軟正黑體"/>
                          <a:cs typeface="微軟正黑體"/>
                          <a:sym typeface="微軟正黑體"/>
                        </a:defRPr>
                      </a:pPr>
                      <a:r>
                        <a:rPr dirty="0"/>
                        <a:t>1.   </a:t>
                      </a:r>
                      <a:r>
                        <a:rPr dirty="0" err="1"/>
                        <a:t>保管情形</a:t>
                      </a:r>
                      <a:r>
                        <a:rPr dirty="0"/>
                        <a:t>：</a:t>
                      </a:r>
                    </a:p>
                    <a:p>
                      <a:pPr marL="457200" indent="-457200" algn="l">
                        <a:defRPr sz="2400">
                          <a:latin typeface="微軟正黑體"/>
                          <a:ea typeface="微軟正黑體"/>
                          <a:cs typeface="微軟正黑體"/>
                          <a:sym typeface="微軟正黑體"/>
                        </a:defRPr>
                      </a:pPr>
                      <a:r>
                        <a:rPr dirty="0"/>
                        <a:t>      </a:t>
                      </a:r>
                      <a:r>
                        <a:rPr dirty="0" err="1"/>
                        <a:t>學期中：導師協助學生隨時登錄各項未來十二年國教</a:t>
                      </a:r>
                      <a:r>
                        <a:rPr dirty="0" err="1">
                          <a:solidFill>
                            <a:srgbClr val="FF0000"/>
                          </a:solidFill>
                        </a:rPr>
                        <a:t>”超額比序”</a:t>
                      </a:r>
                      <a:r>
                        <a:rPr dirty="0" err="1"/>
                        <a:t>資料</a:t>
                      </a:r>
                      <a:r>
                        <a:rPr dirty="0"/>
                        <a:t>。</a:t>
                      </a:r>
                    </a:p>
                    <a:p>
                      <a:pPr marL="457200" indent="-457200" algn="l">
                        <a:defRPr sz="2400">
                          <a:latin typeface="微軟正黑體"/>
                          <a:ea typeface="微軟正黑體"/>
                          <a:cs typeface="微軟正黑體"/>
                          <a:sym typeface="微軟正黑體"/>
                        </a:defRPr>
                      </a:pPr>
                      <a:r>
                        <a:rPr dirty="0"/>
                        <a:t>(</a:t>
                      </a:r>
                      <a:r>
                        <a:rPr dirty="0" err="1"/>
                        <a:t>若學生有須要能隨時至輔導室翻閱資料</a:t>
                      </a:r>
                      <a:r>
                        <a:rPr dirty="0"/>
                        <a:t>)</a:t>
                      </a:r>
                    </a:p>
                    <a:p>
                      <a:pPr marL="457200" indent="-457200" algn="l">
                        <a:defRPr sz="2400">
                          <a:solidFill>
                            <a:srgbClr val="7030A0"/>
                          </a:solidFill>
                          <a:latin typeface="微軟正黑體"/>
                          <a:ea typeface="微軟正黑體"/>
                          <a:cs typeface="微軟正黑體"/>
                          <a:sym typeface="微軟正黑體"/>
                        </a:defRPr>
                      </a:pPr>
                      <a:r>
                        <a:rPr dirty="0"/>
                        <a:t>2. </a:t>
                      </a:r>
                      <a:r>
                        <a:rPr dirty="0" err="1"/>
                        <a:t>檢核時間</a:t>
                      </a:r>
                      <a:r>
                        <a:rPr dirty="0"/>
                        <a:t>：</a:t>
                      </a:r>
                    </a:p>
                    <a:p>
                      <a:pPr marL="457200" indent="-457200" algn="l">
                        <a:defRPr sz="2400">
                          <a:solidFill>
                            <a:srgbClr val="7030A0"/>
                          </a:solidFill>
                          <a:latin typeface="微軟正黑體"/>
                          <a:ea typeface="微軟正黑體"/>
                          <a:cs typeface="微軟正黑體"/>
                          <a:sym typeface="微軟正黑體"/>
                        </a:defRPr>
                      </a:pPr>
                      <a:r>
                        <a:rPr dirty="0"/>
                        <a:t>    </a:t>
                      </a:r>
                      <a:r>
                        <a:rPr dirty="0">
                          <a:solidFill>
                            <a:srgbClr val="000000"/>
                          </a:solidFill>
                        </a:rPr>
                        <a:t>每年3月、</a:t>
                      </a:r>
                      <a:r>
                        <a:rPr lang="en-US" dirty="0">
                          <a:solidFill>
                            <a:srgbClr val="000000"/>
                          </a:solidFill>
                        </a:rPr>
                        <a:t>9</a:t>
                      </a:r>
                      <a:r>
                        <a:rPr dirty="0">
                          <a:solidFill>
                            <a:srgbClr val="000000"/>
                          </a:solidFill>
                        </a:rPr>
                        <a:t>月</a:t>
                      </a:r>
                    </a:p>
                    <a:p>
                      <a:pPr marL="457200" indent="-457200" algn="l">
                        <a:defRPr sz="2400">
                          <a:latin typeface="微軟正黑體"/>
                          <a:ea typeface="微軟正黑體"/>
                          <a:cs typeface="微軟正黑體"/>
                          <a:sym typeface="微軟正黑體"/>
                        </a:defRPr>
                      </a:pPr>
                      <a:r>
                        <a:rPr dirty="0"/>
                        <a:t>    </a:t>
                      </a:r>
                      <a:r>
                        <a:rPr dirty="0" err="1"/>
                        <a:t>導師→輔導室</a:t>
                      </a:r>
                      <a:endParaRPr dirty="0"/>
                    </a:p>
                    <a:p>
                      <a:pPr marL="457200" indent="-457200" algn="l">
                        <a:defRPr sz="2400">
                          <a:solidFill>
                            <a:srgbClr val="7030A0"/>
                          </a:solidFill>
                          <a:latin typeface="微軟正黑體"/>
                          <a:ea typeface="微軟正黑體"/>
                          <a:cs typeface="微軟正黑體"/>
                          <a:sym typeface="微軟正黑體"/>
                        </a:defRPr>
                      </a:pPr>
                      <a:r>
                        <a:rPr dirty="0"/>
                        <a:t>3.主要協助者：</a:t>
                      </a:r>
                    </a:p>
                    <a:p>
                      <a:pPr marL="457200" indent="-457200" algn="l">
                        <a:defRPr sz="2400">
                          <a:solidFill>
                            <a:srgbClr val="7030A0"/>
                          </a:solidFill>
                          <a:latin typeface="微軟正黑體"/>
                          <a:ea typeface="微軟正黑體"/>
                          <a:cs typeface="微軟正黑體"/>
                          <a:sym typeface="微軟正黑體"/>
                        </a:defRPr>
                      </a:pPr>
                      <a:r>
                        <a:rPr dirty="0"/>
                        <a:t>   </a:t>
                      </a:r>
                      <a:r>
                        <a:rPr b="1" dirty="0" err="1">
                          <a:solidFill>
                            <a:srgbClr val="FF0000"/>
                          </a:solidFill>
                        </a:rPr>
                        <a:t>導師</a:t>
                      </a:r>
                      <a:endParaRPr b="1" dirty="0">
                        <a:solidFill>
                          <a:srgbClr val="FF0000"/>
                        </a:solidFill>
                      </a:endParaRPr>
                    </a:p>
                  </a:txBody>
                  <a:tcPr marL="0" marR="0" marT="0" marB="0" horzOverflow="overflow">
                    <a:solidFill>
                      <a:srgbClr val="F3E8EB"/>
                    </a:solidFill>
                  </a:tcPr>
                </a:tc>
                <a:tc>
                  <a:txBody>
                    <a:bodyPr/>
                    <a:lstStyle/>
                    <a:p>
                      <a:pPr marL="457200" indent="-457200" algn="l">
                        <a:buSzPct val="100000"/>
                        <a:buChar char="•"/>
                        <a:defRPr sz="2400">
                          <a:solidFill>
                            <a:srgbClr val="7030A0"/>
                          </a:solidFill>
                          <a:latin typeface="微軟正黑體"/>
                          <a:ea typeface="微軟正黑體"/>
                          <a:cs typeface="微軟正黑體"/>
                          <a:sym typeface="微軟正黑體"/>
                        </a:defRPr>
                      </a:pPr>
                      <a:r>
                        <a:rPr dirty="0" err="1"/>
                        <a:t>保管情形</a:t>
                      </a:r>
                      <a:r>
                        <a:rPr dirty="0"/>
                        <a:t>：</a:t>
                      </a:r>
                    </a:p>
                    <a:p>
                      <a:pPr marL="457200" indent="-457200" algn="l">
                        <a:defRPr sz="2200">
                          <a:latin typeface="微軟正黑體"/>
                          <a:ea typeface="微軟正黑體"/>
                          <a:cs typeface="微軟正黑體"/>
                          <a:sym typeface="微軟正黑體"/>
                        </a:defRPr>
                      </a:pPr>
                      <a:r>
                        <a:rPr dirty="0"/>
                        <a:t>      </a:t>
                      </a:r>
                      <a:r>
                        <a:rPr sz="2400" dirty="0" err="1"/>
                        <a:t>於輔導活動課程使用，並置入個人重要心理測驗、學習單、個人獎狀等原始資料，平常置放於教室</a:t>
                      </a:r>
                      <a:endParaRPr sz="2400" dirty="0"/>
                    </a:p>
                    <a:p>
                      <a:pPr marL="457200" indent="-457200" algn="l">
                        <a:defRPr sz="2400">
                          <a:solidFill>
                            <a:srgbClr val="7030A0"/>
                          </a:solidFill>
                          <a:latin typeface="微軟正黑體"/>
                          <a:ea typeface="微軟正黑體"/>
                          <a:cs typeface="微軟正黑體"/>
                          <a:sym typeface="微軟正黑體"/>
                        </a:defRPr>
                      </a:pPr>
                      <a:r>
                        <a:rPr dirty="0" err="1"/>
                        <a:t>2.檢核時間</a:t>
                      </a:r>
                      <a:r>
                        <a:rPr dirty="0"/>
                        <a:t>：</a:t>
                      </a:r>
                    </a:p>
                    <a:p>
                      <a:pPr marL="457200" indent="-457200" algn="l">
                        <a:defRPr sz="2400">
                          <a:latin typeface="微軟正黑體"/>
                          <a:ea typeface="微軟正黑體"/>
                          <a:cs typeface="微軟正黑體"/>
                          <a:sym typeface="微軟正黑體"/>
                        </a:defRPr>
                      </a:pPr>
                      <a:r>
                        <a:rPr dirty="0"/>
                        <a:t>   </a:t>
                      </a:r>
                      <a:r>
                        <a:rPr dirty="0" err="1"/>
                        <a:t>每年1月、6月</a:t>
                      </a:r>
                      <a:endParaRPr dirty="0"/>
                    </a:p>
                    <a:p>
                      <a:pPr marL="457200" indent="-457200" algn="l">
                        <a:defRPr sz="2400">
                          <a:latin typeface="微軟正黑體"/>
                          <a:ea typeface="微軟正黑體"/>
                          <a:cs typeface="微軟正黑體"/>
                          <a:sym typeface="微軟正黑體"/>
                        </a:defRPr>
                      </a:pPr>
                      <a:r>
                        <a:rPr dirty="0"/>
                        <a:t>   </a:t>
                      </a:r>
                      <a:r>
                        <a:rPr dirty="0" err="1"/>
                        <a:t>輔導活動科老師→輔導室</a:t>
                      </a:r>
                      <a:endParaRPr dirty="0"/>
                    </a:p>
                    <a:p>
                      <a:pPr marL="457200" indent="-457200" algn="l">
                        <a:defRPr sz="2400">
                          <a:solidFill>
                            <a:srgbClr val="7030A0"/>
                          </a:solidFill>
                          <a:latin typeface="微軟正黑體"/>
                          <a:ea typeface="微軟正黑體"/>
                          <a:cs typeface="微軟正黑體"/>
                          <a:sym typeface="微軟正黑體"/>
                        </a:defRPr>
                      </a:pPr>
                      <a:r>
                        <a:rPr dirty="0" err="1"/>
                        <a:t>3.主要協助者</a:t>
                      </a:r>
                      <a:r>
                        <a:rPr dirty="0"/>
                        <a:t>：</a:t>
                      </a:r>
                    </a:p>
                    <a:p>
                      <a:pPr marL="457200" indent="-457200" algn="l">
                        <a:defRPr sz="2400">
                          <a:latin typeface="微軟正黑體"/>
                          <a:ea typeface="微軟正黑體"/>
                          <a:cs typeface="微軟正黑體"/>
                          <a:sym typeface="微軟正黑體"/>
                        </a:defRPr>
                      </a:pPr>
                      <a:r>
                        <a:rPr dirty="0"/>
                        <a:t>   </a:t>
                      </a:r>
                      <a:r>
                        <a:rPr b="1" dirty="0" err="1">
                          <a:solidFill>
                            <a:srgbClr val="FF0000"/>
                          </a:solidFill>
                        </a:rPr>
                        <a:t>輔導活動科老師</a:t>
                      </a:r>
                      <a:endParaRPr b="1" dirty="0">
                        <a:solidFill>
                          <a:srgbClr val="FF0000"/>
                        </a:solidFill>
                      </a:endParaRPr>
                    </a:p>
                  </a:txBody>
                  <a:tcPr marL="45712" marR="45712" marT="45712" marB="45712" horzOverflow="overflow">
                    <a:solidFill>
                      <a:srgbClr val="F3E8EB"/>
                    </a:solidFill>
                  </a:tcP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Table 70"/>
          <p:cNvGraphicFramePr/>
          <p:nvPr/>
        </p:nvGraphicFramePr>
        <p:xfrm>
          <a:off x="301531" y="3145010"/>
          <a:ext cx="5248243" cy="3029452"/>
        </p:xfrm>
        <a:graphic>
          <a:graphicData uri="http://schemas.openxmlformats.org/drawingml/2006/table">
            <a:tbl>
              <a:tblPr>
                <a:tableStyleId>{4C3C2611-4C71-4FC5-86AE-919BDF0F9419}</a:tableStyleId>
              </a:tblPr>
              <a:tblGrid>
                <a:gridCol w="2967181">
                  <a:extLst>
                    <a:ext uri="{9D8B030D-6E8A-4147-A177-3AD203B41FA5}">
                      <a16:colId xmlns:a16="http://schemas.microsoft.com/office/drawing/2014/main" val="20000"/>
                    </a:ext>
                  </a:extLst>
                </a:gridCol>
                <a:gridCol w="1022309">
                  <a:extLst>
                    <a:ext uri="{9D8B030D-6E8A-4147-A177-3AD203B41FA5}">
                      <a16:colId xmlns:a16="http://schemas.microsoft.com/office/drawing/2014/main" val="20001"/>
                    </a:ext>
                  </a:extLst>
                </a:gridCol>
                <a:gridCol w="1258753">
                  <a:extLst>
                    <a:ext uri="{9D8B030D-6E8A-4147-A177-3AD203B41FA5}">
                      <a16:colId xmlns:a16="http://schemas.microsoft.com/office/drawing/2014/main" val="20002"/>
                    </a:ext>
                  </a:extLst>
                </a:gridCol>
              </a:tblGrid>
              <a:tr h="580845">
                <a:tc>
                  <a:txBody>
                    <a:bodyPr/>
                    <a:lstStyle/>
                    <a:p>
                      <a:pPr algn="ctr">
                        <a:defRPr sz="2000" b="1">
                          <a:solidFill>
                            <a:srgbClr val="FFFFFF"/>
                          </a:solidFill>
                        </a:defRPr>
                      </a:pPr>
                      <a:r>
                        <a:rPr sz="1400" dirty="0">
                          <a:latin typeface="新細明體" pitchFamily="18" charset="-120"/>
                          <a:ea typeface="新細明體" pitchFamily="18" charset="-120"/>
                          <a:cs typeface="微軟正黑體"/>
                          <a:sym typeface="微軟正黑體"/>
                        </a:rPr>
                        <a:t>班</a:t>
                      </a:r>
                      <a:r>
                        <a:rPr sz="1400" dirty="0">
                          <a:latin typeface="新細明體" pitchFamily="18" charset="-120"/>
                          <a:ea typeface="新細明體" pitchFamily="18" charset="-120"/>
                        </a:rPr>
                        <a:t>    </a:t>
                      </a:r>
                      <a:r>
                        <a:rPr sz="1400" dirty="0">
                          <a:latin typeface="新細明體" pitchFamily="18" charset="-120"/>
                          <a:ea typeface="新細明體" pitchFamily="18" charset="-120"/>
                          <a:cs typeface="微軟正黑體"/>
                          <a:sym typeface="微軟正黑體"/>
                        </a:rPr>
                        <a:t>級</a:t>
                      </a:r>
                      <a:r>
                        <a:rPr lang="en-US" sz="1400" dirty="0">
                          <a:latin typeface="新細明體" pitchFamily="18" charset="-120"/>
                          <a:ea typeface="新細明體" pitchFamily="18" charset="-120"/>
                          <a:cs typeface="微軟正黑體"/>
                          <a:sym typeface="微軟正黑體"/>
                        </a:rPr>
                        <a:t>   </a:t>
                      </a:r>
                      <a:r>
                        <a:rPr sz="1400" b="1" dirty="0">
                          <a:solidFill>
                            <a:srgbClr val="FFFFFF"/>
                          </a:solidFill>
                          <a:latin typeface="新細明體" pitchFamily="18" charset="-120"/>
                          <a:ea typeface="新細明體" pitchFamily="18" charset="-120"/>
                          <a:cs typeface="Times New Roman"/>
                          <a:sym typeface="Times New Roman"/>
                        </a:rPr>
                        <a:t>座  號</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7F7F7F"/>
                    </a:solidFill>
                  </a:tcPr>
                </a:tc>
                <a:tc>
                  <a:txBody>
                    <a:bodyPr/>
                    <a:lstStyle/>
                    <a:p>
                      <a:pPr algn="ctr">
                        <a:defRPr sz="2000" b="1">
                          <a:solidFill>
                            <a:srgbClr val="FFFFFF"/>
                          </a:solidFill>
                          <a:latin typeface="Times New Roman"/>
                          <a:ea typeface="Times New Roman"/>
                          <a:cs typeface="Times New Roman"/>
                          <a:sym typeface="Times New Roman"/>
                        </a:defRPr>
                      </a:pPr>
                      <a:r>
                        <a:rPr sz="1400" dirty="0" err="1"/>
                        <a:t>轉學</a:t>
                      </a:r>
                      <a:r>
                        <a:rPr sz="1400" dirty="0"/>
                        <a:t>(</a:t>
                      </a:r>
                      <a:r>
                        <a:rPr sz="1400" dirty="0" err="1"/>
                        <a:t>轉班</a:t>
                      </a:r>
                      <a:r>
                        <a:rPr sz="1400" dirty="0"/>
                        <a:t>)</a:t>
                      </a:r>
                      <a:r>
                        <a:rPr sz="1400" dirty="0" err="1"/>
                        <a:t>註記</a:t>
                      </a:r>
                      <a:endParaRPr sz="1400" dirty="0"/>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7F7F7F"/>
                    </a:solidFill>
                  </a:tcPr>
                </a:tc>
                <a:tc>
                  <a:txBody>
                    <a:bodyPr/>
                    <a:lstStyle/>
                    <a:p>
                      <a:pPr algn="ctr">
                        <a:defRPr sz="1800"/>
                      </a:pPr>
                      <a:r>
                        <a:rPr sz="1400" b="1" dirty="0" err="1">
                          <a:solidFill>
                            <a:srgbClr val="FFFFFF"/>
                          </a:solidFill>
                          <a:latin typeface="Times New Roman"/>
                          <a:ea typeface="Times New Roman"/>
                          <a:cs typeface="Times New Roman"/>
                          <a:sym typeface="Times New Roman"/>
                        </a:rPr>
                        <a:t>異動後班級座號</a:t>
                      </a:r>
                      <a:endParaRPr sz="1400" b="1" dirty="0">
                        <a:solidFill>
                          <a:srgbClr val="FFFFFF"/>
                        </a:solidFill>
                        <a:latin typeface="Times New Roman"/>
                        <a:ea typeface="Times New Roman"/>
                        <a:cs typeface="Times New Roman"/>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7F7F7F"/>
                    </a:solidFill>
                  </a:tcPr>
                </a:tc>
                <a:extLst>
                  <a:ext uri="{0D108BD9-81ED-4DB2-BD59-A6C34878D82A}">
                    <a16:rowId xmlns:a16="http://schemas.microsoft.com/office/drawing/2014/main" val="10000"/>
                  </a:ext>
                </a:extLst>
              </a:tr>
              <a:tr h="403518">
                <a:tc>
                  <a:txBody>
                    <a:bodyPr/>
                    <a:lstStyle/>
                    <a:p>
                      <a:pPr algn="ctr">
                        <a:defRPr sz="1800"/>
                      </a:pPr>
                      <a:r>
                        <a:rPr lang="zh-TW" altLang="en-US" sz="1800" dirty="0">
                          <a:solidFill>
                            <a:srgbClr val="FF0000"/>
                          </a:solidFill>
                          <a:latin typeface="微軟正黑體"/>
                          <a:ea typeface="微軟正黑體"/>
                          <a:cs typeface="微軟正黑體"/>
                          <a:sym typeface="微軟正黑體"/>
                        </a:rPr>
                        <a:t>一</a:t>
                      </a:r>
                      <a:r>
                        <a:rPr sz="1800" dirty="0">
                          <a:solidFill>
                            <a:srgbClr val="FF0000"/>
                          </a:solidFill>
                          <a:latin typeface="微軟正黑體"/>
                          <a:ea typeface="微軟正黑體"/>
                          <a:cs typeface="微軟正黑體"/>
                          <a:sym typeface="微軟正黑體"/>
                        </a:rPr>
                        <a:t>年 </a:t>
                      </a:r>
                      <a:r>
                        <a:rPr sz="1800" b="1" dirty="0">
                          <a:solidFill>
                            <a:srgbClr val="FF0000"/>
                          </a:solidFill>
                        </a:rPr>
                        <a:t>O</a:t>
                      </a:r>
                      <a:r>
                        <a:rPr sz="1800" dirty="0">
                          <a:solidFill>
                            <a:srgbClr val="FF0000"/>
                          </a:solidFill>
                          <a:latin typeface="微軟正黑體"/>
                          <a:ea typeface="微軟正黑體"/>
                          <a:cs typeface="微軟正黑體"/>
                          <a:sym typeface="微軟正黑體"/>
                        </a:rPr>
                        <a:t> </a:t>
                      </a:r>
                      <a:r>
                        <a:rPr sz="1800" dirty="0" err="1">
                          <a:solidFill>
                            <a:srgbClr val="FF0000"/>
                          </a:solidFill>
                          <a:latin typeface="微軟正黑體"/>
                          <a:ea typeface="微軟正黑體"/>
                          <a:cs typeface="微軟正黑體"/>
                          <a:sym typeface="微軟正黑體"/>
                        </a:rPr>
                        <a:t>班</a:t>
                      </a:r>
                      <a:r>
                        <a:rPr sz="1800" b="1" dirty="0" err="1">
                          <a:solidFill>
                            <a:srgbClr val="FF0000"/>
                          </a:solidFill>
                        </a:rPr>
                        <a:t>OO</a:t>
                      </a:r>
                      <a:r>
                        <a:rPr lang="en-US" sz="1800" b="1" dirty="0">
                          <a:solidFill>
                            <a:srgbClr val="FF0000"/>
                          </a:solidFill>
                        </a:rPr>
                        <a:t> </a:t>
                      </a:r>
                      <a:r>
                        <a:rPr lang="zh-TW" altLang="en-US" sz="1800" b="1" dirty="0">
                          <a:solidFill>
                            <a:srgbClr val="FF0000"/>
                          </a:solidFill>
                        </a:rPr>
                        <a:t>號</a:t>
                      </a:r>
                      <a:endParaRPr sz="1800" b="1" dirty="0">
                        <a:solidFill>
                          <a:srgbClr val="FF0000"/>
                        </a:solidFill>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ctr">
                        <a:defRPr sz="1200">
                          <a:latin typeface="Times New Roman"/>
                          <a:ea typeface="Times New Roman"/>
                          <a:cs typeface="Times New Roman"/>
                          <a:sym typeface="Times New Roman"/>
                        </a:defRPr>
                      </a:pPr>
                      <a:endParaRPr sz="1800"/>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defRPr sz="1200">
                          <a:latin typeface="Times New Roman"/>
                          <a:ea typeface="Times New Roman"/>
                          <a:cs typeface="Times New Roman"/>
                          <a:sym typeface="Times New Roman"/>
                        </a:defRPr>
                      </a:pPr>
                      <a:endParaRPr sz="1800"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440450">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sz="1800" dirty="0" err="1">
                          <a:solidFill>
                            <a:schemeClr val="tx1"/>
                          </a:solidFill>
                          <a:latin typeface="微軟正黑體"/>
                          <a:ea typeface="微軟正黑體"/>
                          <a:cs typeface="微軟正黑體"/>
                          <a:sym typeface="微軟正黑體"/>
                        </a:rPr>
                        <a:t>八年</a:t>
                      </a:r>
                      <a:r>
                        <a:rPr sz="1800" dirty="0">
                          <a:solidFill>
                            <a:schemeClr val="tx1"/>
                          </a:solidFill>
                          <a:latin typeface="微軟正黑體"/>
                          <a:ea typeface="微軟正黑體"/>
                          <a:cs typeface="微軟正黑體"/>
                          <a:sym typeface="微軟正黑體"/>
                        </a:rPr>
                        <a:t>      </a:t>
                      </a:r>
                      <a:r>
                        <a:rPr sz="1800" dirty="0" err="1">
                          <a:solidFill>
                            <a:schemeClr val="tx1"/>
                          </a:solidFill>
                          <a:latin typeface="微軟正黑體"/>
                          <a:ea typeface="微軟正黑體"/>
                          <a:cs typeface="微軟正黑體"/>
                          <a:sym typeface="微軟正黑體"/>
                        </a:rPr>
                        <a:t>班</a:t>
                      </a:r>
                      <a:r>
                        <a:rPr lang="en-US" altLang="zh-TW" sz="1800" b="1" dirty="0" err="1">
                          <a:solidFill>
                            <a:schemeClr val="tx1"/>
                          </a:solidFill>
                        </a:rPr>
                        <a:t>OO</a:t>
                      </a:r>
                      <a:r>
                        <a:rPr lang="en-US" altLang="zh-TW" sz="1800" b="1" dirty="0">
                          <a:solidFill>
                            <a:schemeClr val="tx1"/>
                          </a:solidFill>
                        </a:rPr>
                        <a:t> </a:t>
                      </a:r>
                      <a:r>
                        <a:rPr lang="zh-TW" altLang="en-US" sz="1800" b="1" dirty="0">
                          <a:solidFill>
                            <a:schemeClr val="tx1"/>
                          </a:solidFill>
                        </a:rPr>
                        <a:t>號</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ctr">
                        <a:defRPr sz="1200">
                          <a:latin typeface="Times New Roman"/>
                          <a:ea typeface="Times New Roman"/>
                          <a:cs typeface="Times New Roman"/>
                          <a:sym typeface="Times New Roman"/>
                        </a:defRPr>
                      </a:pPr>
                      <a:endParaRPr sz="1800" dirty="0"/>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defRPr sz="1200">
                          <a:latin typeface="Times New Roman"/>
                          <a:ea typeface="Times New Roman"/>
                          <a:cs typeface="Times New Roman"/>
                          <a:sym typeface="Times New Roman"/>
                        </a:defRPr>
                      </a:pPr>
                      <a:endParaRPr sz="180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403518">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sz="1800" dirty="0" err="1">
                          <a:solidFill>
                            <a:schemeClr val="tx1"/>
                          </a:solidFill>
                          <a:latin typeface="微軟正黑體"/>
                          <a:ea typeface="微軟正黑體"/>
                          <a:cs typeface="微軟正黑體"/>
                          <a:sym typeface="微軟正黑體"/>
                        </a:rPr>
                        <a:t>九年</a:t>
                      </a:r>
                      <a:r>
                        <a:rPr sz="1800" dirty="0">
                          <a:solidFill>
                            <a:schemeClr val="tx1"/>
                          </a:solidFill>
                          <a:latin typeface="微軟正黑體"/>
                          <a:ea typeface="微軟正黑體"/>
                          <a:cs typeface="微軟正黑體"/>
                          <a:sym typeface="微軟正黑體"/>
                        </a:rPr>
                        <a:t>      </a:t>
                      </a:r>
                      <a:r>
                        <a:rPr sz="1800" dirty="0" err="1">
                          <a:solidFill>
                            <a:schemeClr val="tx1"/>
                          </a:solidFill>
                          <a:latin typeface="微軟正黑體"/>
                          <a:ea typeface="微軟正黑體"/>
                          <a:cs typeface="微軟正黑體"/>
                          <a:sym typeface="微軟正黑體"/>
                        </a:rPr>
                        <a:t>班</a:t>
                      </a:r>
                      <a:r>
                        <a:rPr lang="en-US" altLang="zh-TW" sz="1800" b="1" dirty="0" err="1">
                          <a:solidFill>
                            <a:schemeClr val="tx1"/>
                          </a:solidFill>
                        </a:rPr>
                        <a:t>OO</a:t>
                      </a:r>
                      <a:r>
                        <a:rPr lang="en-US" altLang="zh-TW" sz="1800" b="1" dirty="0">
                          <a:solidFill>
                            <a:schemeClr val="tx1"/>
                          </a:solidFill>
                        </a:rPr>
                        <a:t> </a:t>
                      </a:r>
                      <a:r>
                        <a:rPr lang="zh-TW" altLang="en-US" sz="1800" b="1" dirty="0">
                          <a:solidFill>
                            <a:schemeClr val="tx1"/>
                          </a:solidFill>
                        </a:rPr>
                        <a:t>號</a:t>
                      </a:r>
                      <a:endParaRPr sz="1800" dirty="0">
                        <a:solidFill>
                          <a:schemeClr val="tx1"/>
                        </a:solidFill>
                        <a:latin typeface="微軟正黑體"/>
                        <a:ea typeface="微軟正黑體"/>
                        <a:cs typeface="微軟正黑體"/>
                        <a:sym typeface="微軟正黑體"/>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ctr">
                        <a:defRPr sz="1200">
                          <a:latin typeface="Times New Roman"/>
                          <a:ea typeface="Times New Roman"/>
                          <a:cs typeface="Times New Roman"/>
                          <a:sym typeface="Times New Roman"/>
                        </a:defRPr>
                      </a:pPr>
                      <a:endParaRPr sz="1800" dirty="0"/>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defRPr sz="1200">
                          <a:latin typeface="Times New Roman"/>
                          <a:ea typeface="Times New Roman"/>
                          <a:cs typeface="Times New Roman"/>
                          <a:sym typeface="Times New Roman"/>
                        </a:defRPr>
                      </a:pPr>
                      <a:endParaRPr sz="180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1201121">
                <a:tc gridSpan="3">
                  <a:txBody>
                    <a:bodyPr/>
                    <a:lstStyle/>
                    <a:p>
                      <a:pPr algn="l">
                        <a:defRPr sz="2000"/>
                      </a:pPr>
                      <a:r>
                        <a:rPr sz="1800" dirty="0" err="1"/>
                        <a:t>1.</a:t>
                      </a:r>
                      <a:r>
                        <a:rPr sz="1800" dirty="0" err="1">
                          <a:latin typeface="微軟正黑體"/>
                          <a:ea typeface="微軟正黑體"/>
                          <a:cs typeface="微軟正黑體"/>
                          <a:sym typeface="微軟正黑體"/>
                        </a:rPr>
                        <a:t>若遇學生異動（轉班、轉學等</a:t>
                      </a:r>
                      <a:r>
                        <a:rPr sz="1800" dirty="0">
                          <a:latin typeface="微軟正黑體"/>
                          <a:ea typeface="微軟正黑體"/>
                          <a:cs typeface="微軟正黑體"/>
                          <a:sym typeface="微軟正黑體"/>
                        </a:rPr>
                        <a:t>），</a:t>
                      </a:r>
                      <a:r>
                        <a:rPr sz="1800" dirty="0" err="1">
                          <a:latin typeface="微軟正黑體"/>
                          <a:ea typeface="微軟正黑體"/>
                          <a:cs typeface="微軟正黑體"/>
                          <a:sym typeface="微軟正黑體"/>
                        </a:rPr>
                        <a:t>本紀錄手冊請隨學籍相關資料一併轉移</a:t>
                      </a:r>
                      <a:r>
                        <a:rPr sz="1800" dirty="0">
                          <a:latin typeface="微軟正黑體"/>
                          <a:ea typeface="微軟正黑體"/>
                          <a:cs typeface="微軟正黑體"/>
                          <a:sym typeface="微軟正黑體"/>
                        </a:rPr>
                        <a: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4"/>
                  </a:ext>
                </a:extLst>
              </a:tr>
            </a:tbl>
          </a:graphicData>
        </a:graphic>
      </p:graphicFrame>
      <p:sp>
        <p:nvSpPr>
          <p:cNvPr id="71" name="Shape 71"/>
          <p:cNvSpPr/>
          <p:nvPr/>
        </p:nvSpPr>
        <p:spPr>
          <a:xfrm>
            <a:off x="598198" y="1095375"/>
            <a:ext cx="6365876"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defRPr sz="3600" b="1"/>
            </a:pPr>
            <a:r>
              <a:rPr dirty="0"/>
              <a:t>     </a:t>
            </a:r>
            <a:r>
              <a:rPr dirty="0" err="1">
                <a:latin typeface="標楷體"/>
                <a:ea typeface="標楷體"/>
                <a:cs typeface="標楷體"/>
                <a:sym typeface="標楷體"/>
              </a:rPr>
              <a:t>國中學生生涯</a:t>
            </a:r>
            <a:r>
              <a:rPr lang="zh-TW" altLang="en-US" dirty="0">
                <a:latin typeface="標楷體"/>
                <a:ea typeface="標楷體"/>
                <a:cs typeface="標楷體"/>
                <a:sym typeface="標楷體"/>
              </a:rPr>
              <a:t>發展</a:t>
            </a:r>
            <a:r>
              <a:rPr dirty="0" err="1">
                <a:latin typeface="標楷體"/>
                <a:ea typeface="標楷體"/>
                <a:cs typeface="標楷體"/>
                <a:sym typeface="標楷體"/>
              </a:rPr>
              <a:t>紀錄手冊</a:t>
            </a:r>
            <a:endParaRPr sz="600" dirty="0"/>
          </a:p>
          <a:p>
            <a:pPr>
              <a:defRPr b="1"/>
            </a:pPr>
            <a:r>
              <a:rPr b="0" dirty="0" err="1">
                <a:latin typeface="標楷體"/>
                <a:ea typeface="標楷體"/>
                <a:cs typeface="標楷體"/>
                <a:sym typeface="標楷體"/>
              </a:rPr>
              <a:t>學校名稱</a:t>
            </a:r>
            <a:r>
              <a:rPr b="0" dirty="0">
                <a:latin typeface="標楷體"/>
                <a:ea typeface="標楷體"/>
                <a:cs typeface="標楷體"/>
                <a:sym typeface="標楷體"/>
              </a:rPr>
              <a:t>：</a:t>
            </a:r>
            <a:r>
              <a:rPr b="0" u="sng" dirty="0">
                <a:latin typeface="標楷體"/>
                <a:ea typeface="標楷體"/>
                <a:cs typeface="標楷體"/>
                <a:sym typeface="標楷體"/>
              </a:rPr>
              <a:t>　</a:t>
            </a:r>
            <a:r>
              <a:rPr b="0" u="sng" dirty="0" err="1">
                <a:solidFill>
                  <a:srgbClr val="0070C0"/>
                </a:solidFill>
                <a:latin typeface="標楷體"/>
                <a:ea typeface="標楷體"/>
                <a:cs typeface="標楷體"/>
                <a:sym typeface="標楷體"/>
              </a:rPr>
              <a:t>臺南</a:t>
            </a:r>
            <a:r>
              <a:rPr b="0" u="sng" dirty="0">
                <a:latin typeface="標楷體"/>
                <a:ea typeface="標楷體"/>
                <a:cs typeface="標楷體"/>
                <a:sym typeface="標楷體"/>
              </a:rPr>
              <a:t>　　</a:t>
            </a:r>
            <a:r>
              <a:rPr b="0" dirty="0" err="1">
                <a:latin typeface="標楷體"/>
                <a:ea typeface="標楷體"/>
                <a:cs typeface="標楷體"/>
                <a:sym typeface="標楷體"/>
              </a:rPr>
              <a:t>縣（市）立</a:t>
            </a:r>
            <a:r>
              <a:rPr b="0" u="sng" dirty="0">
                <a:latin typeface="標楷體"/>
                <a:ea typeface="標楷體"/>
                <a:cs typeface="標楷體"/>
                <a:sym typeface="標楷體"/>
              </a:rPr>
              <a:t>　</a:t>
            </a:r>
            <a:r>
              <a:rPr b="0" u="sng" dirty="0" err="1">
                <a:solidFill>
                  <a:srgbClr val="0070C0"/>
                </a:solidFill>
                <a:latin typeface="標楷體"/>
                <a:ea typeface="標楷體"/>
                <a:cs typeface="標楷體"/>
                <a:sym typeface="標楷體"/>
              </a:rPr>
              <a:t>白河</a:t>
            </a:r>
            <a:r>
              <a:rPr b="0" u="sng" dirty="0">
                <a:solidFill>
                  <a:srgbClr val="0070C0"/>
                </a:solidFill>
                <a:latin typeface="標楷體"/>
                <a:ea typeface="標楷體"/>
                <a:cs typeface="標楷體"/>
                <a:sym typeface="標楷體"/>
              </a:rPr>
              <a:t>   </a:t>
            </a:r>
            <a:r>
              <a:rPr b="0" dirty="0" err="1">
                <a:latin typeface="標楷體"/>
                <a:ea typeface="標楷體"/>
                <a:cs typeface="標楷體"/>
                <a:sym typeface="標楷體"/>
              </a:rPr>
              <a:t>國民中學</a:t>
            </a:r>
            <a:endParaRPr sz="600" dirty="0"/>
          </a:p>
          <a:p>
            <a:pPr>
              <a:defRPr b="1"/>
            </a:pPr>
            <a:r>
              <a:rPr sz="4400" b="0" dirty="0" err="1">
                <a:solidFill>
                  <a:srgbClr val="FF0000"/>
                </a:solidFill>
                <a:latin typeface="標楷體"/>
                <a:ea typeface="標楷體"/>
                <a:cs typeface="標楷體"/>
                <a:sym typeface="標楷體"/>
              </a:rPr>
              <a:t>學生姓名：</a:t>
            </a:r>
            <a:r>
              <a:rPr sz="4400" dirty="0" err="1">
                <a:solidFill>
                  <a:srgbClr val="FF0000"/>
                </a:solidFill>
              </a:rPr>
              <a:t>O</a:t>
            </a:r>
            <a:r>
              <a:rPr sz="4400" dirty="0">
                <a:solidFill>
                  <a:srgbClr val="FF0000"/>
                </a:solidFill>
              </a:rPr>
              <a:t> O </a:t>
            </a:r>
            <a:r>
              <a:rPr sz="4400" dirty="0" err="1">
                <a:solidFill>
                  <a:srgbClr val="FF0000"/>
                </a:solidFill>
              </a:rPr>
              <a:t>O</a:t>
            </a:r>
            <a:endParaRPr sz="4400" dirty="0">
              <a:solidFill>
                <a:srgbClr val="FF0000"/>
              </a:solidFill>
            </a:endParaRPr>
          </a:p>
        </p:txBody>
      </p:sp>
      <p:grpSp>
        <p:nvGrpSpPr>
          <p:cNvPr id="74" name="Group 74"/>
          <p:cNvGrpSpPr/>
          <p:nvPr/>
        </p:nvGrpSpPr>
        <p:grpSpPr>
          <a:xfrm>
            <a:off x="1090612" y="311150"/>
            <a:ext cx="5602288" cy="762000"/>
            <a:chOff x="0" y="0"/>
            <a:chExt cx="5602287" cy="762000"/>
          </a:xfrm>
        </p:grpSpPr>
        <p:pic>
          <p:nvPicPr>
            <p:cNvPr id="72" name="image.png"/>
            <p:cNvPicPr>
              <a:picLocks noChangeAspect="1"/>
            </p:cNvPicPr>
            <p:nvPr/>
          </p:nvPicPr>
          <p:blipFill>
            <a:blip r:embed="rId2" cstate="print"/>
            <a:stretch>
              <a:fillRect/>
            </a:stretch>
          </p:blipFill>
          <p:spPr>
            <a:xfrm>
              <a:off x="0" y="0"/>
              <a:ext cx="5602288" cy="762000"/>
            </a:xfrm>
            <a:prstGeom prst="rect">
              <a:avLst/>
            </a:prstGeom>
            <a:ln w="12700" cap="flat">
              <a:noFill/>
              <a:miter lim="400000"/>
            </a:ln>
            <a:effectLst/>
          </p:spPr>
        </p:pic>
        <p:sp>
          <p:nvSpPr>
            <p:cNvPr id="73" name="Shape 73"/>
            <p:cNvSpPr/>
            <p:nvPr/>
          </p:nvSpPr>
          <p:spPr>
            <a:xfrm>
              <a:off x="25400" y="22225"/>
              <a:ext cx="5543550" cy="596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000" b="1">
                  <a:solidFill>
                    <a:srgbClr val="7030A0"/>
                  </a:solidFill>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a:latin typeface="微軟正黑體"/>
                  <a:ea typeface="微軟正黑體"/>
                  <a:cs typeface="微軟正黑體"/>
                  <a:sym typeface="微軟正黑體"/>
                </a:rPr>
                <a:t>手冊封面填寫</a:t>
              </a:r>
            </a:p>
          </p:txBody>
        </p:sp>
      </p:grpSp>
      <p:pic>
        <p:nvPicPr>
          <p:cNvPr id="10" name="圖片 9"/>
          <p:cNvPicPr>
            <a:picLocks noChangeAspect="1"/>
          </p:cNvPicPr>
          <p:nvPr/>
        </p:nvPicPr>
        <p:blipFill rotWithShape="1">
          <a:blip r:embed="rId3" cstate="print">
            <a:extLst>
              <a:ext uri="{28A0092B-C50C-407E-A947-70E740481C1C}">
                <a14:useLocalDpi xmlns:a14="http://schemas.microsoft.com/office/drawing/2010/main" val="0"/>
              </a:ext>
            </a:extLst>
          </a:blip>
          <a:srcRect t="-538" r="4727"/>
          <a:stretch/>
        </p:blipFill>
        <p:spPr>
          <a:xfrm>
            <a:off x="5450610" y="2911010"/>
            <a:ext cx="2484582" cy="3497451"/>
          </a:xfrm>
          <a:prstGeom prst="rect">
            <a:avLst/>
          </a:prstGeom>
        </p:spPr>
      </p:pic>
      <p:sp>
        <p:nvSpPr>
          <p:cNvPr id="8" name="橢圓 7"/>
          <p:cNvSpPr/>
          <p:nvPr/>
        </p:nvSpPr>
        <p:spPr>
          <a:xfrm>
            <a:off x="5989603" y="4564176"/>
            <a:ext cx="1764792" cy="519348"/>
          </a:xfrm>
          <a:prstGeom prst="ellipse">
            <a:avLst/>
          </a:prstGeom>
          <a:noFill/>
          <a:ln w="5397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Trebuchet MS"/>
              <a:ea typeface="Trebuchet MS"/>
              <a:cs typeface="Trebuchet MS"/>
              <a:sym typeface="Trebuchet MS"/>
            </a:endParaRPr>
          </a:p>
        </p:txBody>
      </p:sp>
      <p:sp>
        <p:nvSpPr>
          <p:cNvPr id="11" name="圓角矩形 10"/>
          <p:cNvSpPr/>
          <p:nvPr/>
        </p:nvSpPr>
        <p:spPr>
          <a:xfrm>
            <a:off x="5439616" y="5317524"/>
            <a:ext cx="660146" cy="408620"/>
          </a:xfrm>
          <a:prstGeom prst="roundRect">
            <a:avLst/>
          </a:prstGeom>
          <a:noFill/>
          <a:ln w="6032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Trebuchet MS"/>
              <a:ea typeface="Trebuchet MS"/>
              <a:cs typeface="Trebuchet MS"/>
              <a:sym typeface="Trebuchet MS"/>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able 76"/>
          <p:cNvGraphicFramePr/>
          <p:nvPr/>
        </p:nvGraphicFramePr>
        <p:xfrm>
          <a:off x="679539" y="4027186"/>
          <a:ext cx="6984998" cy="2540000"/>
        </p:xfrm>
        <a:graphic>
          <a:graphicData uri="http://schemas.openxmlformats.org/drawingml/2006/table">
            <a:tbl>
              <a:tblPr>
                <a:tableStyleId>{4C3C2611-4C71-4FC5-86AE-919BDF0F9419}</a:tableStyleId>
              </a:tblPr>
              <a:tblGrid>
                <a:gridCol w="877887">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655762">
                  <a:extLst>
                    <a:ext uri="{9D8B030D-6E8A-4147-A177-3AD203B41FA5}">
                      <a16:colId xmlns:a16="http://schemas.microsoft.com/office/drawing/2014/main" val="20002"/>
                    </a:ext>
                  </a:extLst>
                </a:gridCol>
                <a:gridCol w="1512887">
                  <a:extLst>
                    <a:ext uri="{9D8B030D-6E8A-4147-A177-3AD203B41FA5}">
                      <a16:colId xmlns:a16="http://schemas.microsoft.com/office/drawing/2014/main" val="20003"/>
                    </a:ext>
                  </a:extLst>
                </a:gridCol>
                <a:gridCol w="1655762">
                  <a:extLst>
                    <a:ext uri="{9D8B030D-6E8A-4147-A177-3AD203B41FA5}">
                      <a16:colId xmlns:a16="http://schemas.microsoft.com/office/drawing/2014/main" val="20004"/>
                    </a:ext>
                  </a:extLst>
                </a:gridCol>
              </a:tblGrid>
              <a:tr h="549275">
                <a:tc>
                  <a:txBody>
                    <a:bodyPr/>
                    <a:lstStyle/>
                    <a:p>
                      <a:pPr algn="ctr">
                        <a:lnSpc>
                          <a:spcPts val="2500"/>
                        </a:lnSpc>
                        <a:defRPr sz="1800" b="1">
                          <a:latin typeface="Times New Roman"/>
                          <a:ea typeface="Times New Roman"/>
                          <a:cs typeface="Times New Roman"/>
                          <a:sym typeface="Times New Roman"/>
                        </a:defRPr>
                      </a:pPr>
                      <a:r>
                        <a:rPr b="0" dirty="0" err="1">
                          <a:latin typeface="標楷體"/>
                          <a:ea typeface="標楷體"/>
                          <a:cs typeface="標楷體"/>
                          <a:sym typeface="標楷體"/>
                        </a:rPr>
                        <a:t>學期</a:t>
                      </a:r>
                      <a:endParaRPr b="0" dirty="0">
                        <a:latin typeface="標楷體"/>
                        <a:ea typeface="標楷體"/>
                        <a:cs typeface="標楷體"/>
                        <a:sym typeface="標楷體"/>
                      </a:endParaRPr>
                    </a:p>
                  </a:txBody>
                  <a:tcPr marL="0" marR="0" marT="0" marB="0" horzOverflow="overflow">
                    <a:lnL w="57150">
                      <a:solidFill>
                        <a:srgbClr val="000000"/>
                      </a:solidFill>
                    </a:lnL>
                    <a:lnR w="12700">
                      <a:solidFill>
                        <a:srgbClr val="000000"/>
                      </a:solidFill>
                    </a:lnR>
                    <a:lnT w="57150">
                      <a:solidFill>
                        <a:srgbClr val="000000"/>
                      </a:solidFill>
                    </a:lnT>
                    <a:lnB w="12700">
                      <a:solidFill>
                        <a:srgbClr val="000000"/>
                      </a:solidFill>
                    </a:lnB>
                    <a:solidFill>
                      <a:srgbClr val="FFFF99"/>
                    </a:solidFill>
                  </a:tcPr>
                </a:tc>
                <a:tc>
                  <a:txBody>
                    <a:bodyPr/>
                    <a:lstStyle/>
                    <a:p>
                      <a:pPr algn="ctr">
                        <a:lnSpc>
                          <a:spcPts val="2500"/>
                        </a:lnSpc>
                        <a:defRPr sz="1800" b="1">
                          <a:latin typeface="Times New Roman"/>
                          <a:ea typeface="Times New Roman"/>
                          <a:cs typeface="Times New Roman"/>
                          <a:sym typeface="Times New Roman"/>
                        </a:defRPr>
                      </a:pPr>
                      <a:r>
                        <a:rPr b="0">
                          <a:latin typeface="標楷體"/>
                          <a:ea typeface="標楷體"/>
                          <a:cs typeface="標楷體"/>
                          <a:sym typeface="標楷體"/>
                        </a:rPr>
                        <a:t>導師姓名</a:t>
                      </a:r>
                    </a:p>
                  </a:txBody>
                  <a:tcPr marL="0" marR="0" marT="0" marB="0" horzOverflow="overflow">
                    <a:lnL w="12700">
                      <a:solidFill>
                        <a:srgbClr val="000000"/>
                      </a:solidFill>
                    </a:lnL>
                    <a:lnR w="12700">
                      <a:solidFill>
                        <a:srgbClr val="000000"/>
                      </a:solidFill>
                    </a:lnR>
                    <a:lnT w="57150">
                      <a:solidFill>
                        <a:srgbClr val="000000"/>
                      </a:solidFill>
                    </a:lnT>
                    <a:lnB w="12700">
                      <a:solidFill>
                        <a:srgbClr val="000000"/>
                      </a:solidFill>
                    </a:lnB>
                    <a:solidFill>
                      <a:srgbClr val="FFFF99"/>
                    </a:solidFill>
                  </a:tcPr>
                </a:tc>
                <a:tc>
                  <a:txBody>
                    <a:bodyPr/>
                    <a:lstStyle/>
                    <a:p>
                      <a:pPr algn="ctr">
                        <a:lnSpc>
                          <a:spcPts val="2500"/>
                        </a:lnSpc>
                        <a:defRPr sz="1800" b="1">
                          <a:latin typeface="Times New Roman"/>
                          <a:ea typeface="Times New Roman"/>
                          <a:cs typeface="Times New Roman"/>
                          <a:sym typeface="Times New Roman"/>
                        </a:defRPr>
                      </a:pPr>
                      <a:r>
                        <a:rPr b="0" dirty="0" err="1">
                          <a:latin typeface="標楷體"/>
                          <a:ea typeface="標楷體"/>
                          <a:cs typeface="標楷體"/>
                          <a:sym typeface="標楷體"/>
                        </a:rPr>
                        <a:t>導師</a:t>
                      </a:r>
                      <a:r>
                        <a:rPr lang="zh-TW" altLang="en-US" b="0" dirty="0">
                          <a:latin typeface="標楷體"/>
                          <a:ea typeface="標楷體"/>
                          <a:cs typeface="標楷體"/>
                          <a:sym typeface="標楷體"/>
                        </a:rPr>
                        <a:t>辦公室分</a:t>
                      </a:r>
                      <a:endParaRPr lang="en-US" altLang="zh-TW" b="0" dirty="0">
                        <a:latin typeface="標楷體"/>
                        <a:ea typeface="標楷體"/>
                        <a:cs typeface="標楷體"/>
                        <a:sym typeface="標楷體"/>
                      </a:endParaRPr>
                    </a:p>
                    <a:p>
                      <a:pPr algn="ctr">
                        <a:lnSpc>
                          <a:spcPts val="2500"/>
                        </a:lnSpc>
                        <a:defRPr sz="1800" b="1">
                          <a:latin typeface="Times New Roman"/>
                          <a:ea typeface="Times New Roman"/>
                          <a:cs typeface="Times New Roman"/>
                          <a:sym typeface="Times New Roman"/>
                        </a:defRPr>
                      </a:pPr>
                      <a:r>
                        <a:rPr lang="zh-TW" altLang="en-US" b="0" dirty="0">
                          <a:latin typeface="標楷體"/>
                          <a:ea typeface="標楷體"/>
                          <a:cs typeface="標楷體"/>
                          <a:sym typeface="標楷體"/>
                        </a:rPr>
                        <a:t>機或</a:t>
                      </a:r>
                      <a:r>
                        <a:rPr b="0" dirty="0" err="1">
                          <a:latin typeface="標楷體"/>
                          <a:ea typeface="標楷體"/>
                          <a:cs typeface="標楷體"/>
                          <a:sym typeface="標楷體"/>
                        </a:rPr>
                        <a:t>聯絡電話</a:t>
                      </a:r>
                      <a:endParaRPr b="0" dirty="0">
                        <a:latin typeface="標楷體"/>
                        <a:ea typeface="標楷體"/>
                        <a:cs typeface="標楷體"/>
                        <a:sym typeface="標楷體"/>
                      </a:endParaRPr>
                    </a:p>
                  </a:txBody>
                  <a:tcPr marL="0" marR="0" marT="0" marB="0" horzOverflow="overflow">
                    <a:lnL w="12700">
                      <a:solidFill>
                        <a:srgbClr val="000000"/>
                      </a:solidFill>
                    </a:lnL>
                    <a:lnR w="12700">
                      <a:solidFill>
                        <a:srgbClr val="000000"/>
                      </a:solidFill>
                    </a:lnR>
                    <a:lnT w="57150">
                      <a:solidFill>
                        <a:srgbClr val="000000"/>
                      </a:solidFill>
                    </a:lnT>
                    <a:lnB w="12700">
                      <a:solidFill>
                        <a:srgbClr val="000000"/>
                      </a:solidFill>
                    </a:lnB>
                    <a:solidFill>
                      <a:srgbClr val="FFFF99"/>
                    </a:solidFill>
                  </a:tcPr>
                </a:tc>
                <a:tc>
                  <a:txBody>
                    <a:bodyPr/>
                    <a:lstStyle/>
                    <a:p>
                      <a:pPr algn="ctr">
                        <a:lnSpc>
                          <a:spcPts val="2500"/>
                        </a:lnSpc>
                        <a:defRPr sz="1800" b="1">
                          <a:latin typeface="Times New Roman"/>
                          <a:ea typeface="Times New Roman"/>
                          <a:cs typeface="Times New Roman"/>
                          <a:sym typeface="Times New Roman"/>
                        </a:defRPr>
                      </a:pPr>
                      <a:r>
                        <a:rPr b="0">
                          <a:latin typeface="標楷體"/>
                          <a:ea typeface="標楷體"/>
                          <a:cs typeface="標楷體"/>
                          <a:sym typeface="標楷體"/>
                        </a:rPr>
                        <a:t>輔導教師姓名</a:t>
                      </a:r>
                    </a:p>
                  </a:txBody>
                  <a:tcPr marL="0" marR="0" marT="0" marB="0" horzOverflow="overflow">
                    <a:lnL w="12700">
                      <a:solidFill>
                        <a:srgbClr val="000000"/>
                      </a:solidFill>
                    </a:lnL>
                    <a:lnR w="12700">
                      <a:solidFill>
                        <a:srgbClr val="000000"/>
                      </a:solidFill>
                    </a:lnR>
                    <a:lnT w="57150">
                      <a:solidFill>
                        <a:srgbClr val="000000"/>
                      </a:solidFill>
                    </a:lnT>
                    <a:lnB w="12700">
                      <a:solidFill>
                        <a:srgbClr val="000000"/>
                      </a:solidFill>
                    </a:lnB>
                    <a:solidFill>
                      <a:srgbClr val="FFFF99"/>
                    </a:solidFill>
                  </a:tcPr>
                </a:tc>
                <a:tc>
                  <a:txBody>
                    <a:bodyPr/>
                    <a:lstStyle/>
                    <a:p>
                      <a:pPr algn="ctr">
                        <a:defRPr sz="1800" b="1">
                          <a:latin typeface="Times New Roman"/>
                          <a:ea typeface="Times New Roman"/>
                          <a:cs typeface="Times New Roman"/>
                          <a:sym typeface="Times New Roman"/>
                        </a:defRPr>
                      </a:pPr>
                      <a:r>
                        <a:rPr lang="zh-TW" altLang="en-US" b="0" dirty="0">
                          <a:latin typeface="標楷體"/>
                          <a:ea typeface="標楷體"/>
                          <a:cs typeface="標楷體"/>
                          <a:sym typeface="標楷體"/>
                        </a:rPr>
                        <a:t>輔導老師辦公室分機或聯絡電話</a:t>
                      </a:r>
                      <a:endParaRPr b="0" dirty="0">
                        <a:latin typeface="標楷體"/>
                        <a:ea typeface="標楷體"/>
                        <a:cs typeface="標楷體"/>
                        <a:sym typeface="標楷體"/>
                      </a:endParaRPr>
                    </a:p>
                  </a:txBody>
                  <a:tcPr marL="0" marR="0" marT="0" marB="0" horzOverflow="overflow">
                    <a:lnL w="12700">
                      <a:solidFill>
                        <a:srgbClr val="000000"/>
                      </a:solidFill>
                    </a:lnL>
                    <a:lnR w="57150">
                      <a:solidFill>
                        <a:srgbClr val="000000"/>
                      </a:solidFill>
                    </a:lnR>
                    <a:lnT w="57150">
                      <a:solidFill>
                        <a:srgbClr val="000000"/>
                      </a:solidFill>
                    </a:lnT>
                    <a:lnB w="12700">
                      <a:solidFill>
                        <a:srgbClr val="000000"/>
                      </a:solidFill>
                    </a:lnB>
                    <a:solidFill>
                      <a:srgbClr val="FFFF99"/>
                    </a:solidFill>
                  </a:tcPr>
                </a:tc>
                <a:extLst>
                  <a:ext uri="{0D108BD9-81ED-4DB2-BD59-A6C34878D82A}">
                    <a16:rowId xmlns:a16="http://schemas.microsoft.com/office/drawing/2014/main" val="10000"/>
                  </a:ext>
                </a:extLst>
              </a:tr>
              <a:tr h="317500">
                <a:tc>
                  <a:txBody>
                    <a:bodyPr/>
                    <a:lstStyle/>
                    <a:p>
                      <a:pPr algn="ctr">
                        <a:lnSpc>
                          <a:spcPts val="2500"/>
                        </a:lnSpc>
                        <a:defRPr sz="1800"/>
                      </a:pPr>
                      <a:r>
                        <a:rPr>
                          <a:latin typeface="標楷體"/>
                          <a:ea typeface="標楷體"/>
                          <a:cs typeface="標楷體"/>
                          <a:sym typeface="標楷體"/>
                        </a:rPr>
                        <a:t>七</a:t>
                      </a:r>
                      <a:r>
                        <a:t>-1</a:t>
                      </a:r>
                    </a:p>
                  </a:txBody>
                  <a:tcPr marL="0" marR="0" marT="0" marB="0" horzOverflow="overflow">
                    <a:lnL w="5715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solidFill>
                            <a:srgbClr val="FF0000"/>
                          </a:solidFill>
                          <a:latin typeface="標楷體"/>
                          <a:ea typeface="標楷體"/>
                          <a:cs typeface="標楷體"/>
                          <a:sym typeface="標楷體"/>
                        </a:defRPr>
                      </a:pPr>
                      <a:r>
                        <a:rPr lang="zh-TW" altLang="en-US" b="1" dirty="0">
                          <a:solidFill>
                            <a:schemeClr val="tx1"/>
                          </a:solidFill>
                          <a:latin typeface="Times New Roman"/>
                          <a:ea typeface="Times New Roman"/>
                          <a:cs typeface="Times New Roman"/>
                          <a:sym typeface="Times New Roman"/>
                        </a:rPr>
                        <a:t>    </a:t>
                      </a:r>
                      <a:r>
                        <a:rPr lang="en-US" altLang="zh-TW" b="1" dirty="0">
                          <a:solidFill>
                            <a:srgbClr val="FF0000"/>
                          </a:solidFill>
                          <a:latin typeface="Times New Roman"/>
                          <a:ea typeface="Times New Roman"/>
                          <a:cs typeface="Times New Roman"/>
                          <a:sym typeface="Times New Roman"/>
                        </a:rPr>
                        <a:t>207</a:t>
                      </a:r>
                      <a:r>
                        <a:rPr lang="zh-TW" altLang="en-US" b="1" dirty="0">
                          <a:solidFill>
                            <a:srgbClr val="FF0000"/>
                          </a:solidFill>
                          <a:latin typeface="Times New Roman"/>
                          <a:ea typeface="Times New Roman"/>
                          <a:cs typeface="Times New Roman"/>
                          <a:sym typeface="Times New Roman"/>
                        </a:rPr>
                        <a:t>、</a:t>
                      </a:r>
                      <a:r>
                        <a:rPr lang="en-US" altLang="zh-TW" b="1" dirty="0">
                          <a:solidFill>
                            <a:srgbClr val="FF0000"/>
                          </a:solidFill>
                          <a:latin typeface="Times New Roman"/>
                          <a:ea typeface="Times New Roman"/>
                          <a:cs typeface="Times New Roman"/>
                          <a:sym typeface="Times New Roman"/>
                        </a:rPr>
                        <a:t>208</a:t>
                      </a:r>
                      <a:endParaRPr b="1" dirty="0">
                        <a:solidFill>
                          <a:srgbClr val="FF0000"/>
                        </a:solidFill>
                        <a:latin typeface="Times New Roman"/>
                        <a:ea typeface="Times New Roman"/>
                        <a:cs typeface="Times New Roman"/>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solidFill>
                            <a:srgbClr val="0070C0"/>
                          </a:solidFill>
                          <a:latin typeface="標楷體"/>
                          <a:ea typeface="標楷體"/>
                          <a:cs typeface="標楷體"/>
                          <a:sym typeface="標楷體"/>
                        </a:defRPr>
                      </a:pPr>
                      <a:endParaRPr dirty="0">
                        <a:solidFill>
                          <a:schemeClr val="tx1"/>
                        </a:solidFil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solidFill>
                            <a:srgbClr val="FF0000"/>
                          </a:solidFill>
                          <a:latin typeface="標楷體"/>
                          <a:ea typeface="標楷體"/>
                          <a:cs typeface="標楷體"/>
                          <a:sym typeface="標楷體"/>
                        </a:defRPr>
                      </a:pPr>
                      <a:r>
                        <a:rPr lang="en-US" altLang="zh-TW" b="1" dirty="0">
                          <a:solidFill>
                            <a:schemeClr val="tx1"/>
                          </a:solidFill>
                          <a:latin typeface="Times New Roman"/>
                          <a:ea typeface="Times New Roman"/>
                          <a:cs typeface="Times New Roman"/>
                          <a:sym typeface="Times New Roman"/>
                        </a:rPr>
                        <a:t>303</a:t>
                      </a:r>
                      <a:r>
                        <a:rPr lang="zh-TW" altLang="en-US" b="1" dirty="0">
                          <a:solidFill>
                            <a:schemeClr val="tx1"/>
                          </a:solidFill>
                          <a:latin typeface="Times New Roman"/>
                          <a:ea typeface="Times New Roman"/>
                          <a:cs typeface="Times New Roman"/>
                          <a:sym typeface="Times New Roman"/>
                        </a:rPr>
                        <a:t>、</a:t>
                      </a:r>
                      <a:r>
                        <a:rPr lang="en-US" altLang="zh-TW" b="1" dirty="0">
                          <a:solidFill>
                            <a:schemeClr val="tx1"/>
                          </a:solidFill>
                          <a:latin typeface="Times New Roman"/>
                          <a:ea typeface="Times New Roman"/>
                          <a:cs typeface="Times New Roman"/>
                          <a:sym typeface="Times New Roman"/>
                        </a:rPr>
                        <a:t>304</a:t>
                      </a:r>
                      <a:endParaRPr b="1" dirty="0">
                        <a:solidFill>
                          <a:schemeClr val="tx1"/>
                        </a:solidFill>
                        <a:latin typeface="Times New Roman"/>
                        <a:ea typeface="Times New Roman"/>
                        <a:cs typeface="Times New Roman"/>
                        <a:sym typeface="Times New Roman"/>
                      </a:endParaRPr>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317500">
                <a:tc>
                  <a:txBody>
                    <a:bodyPr/>
                    <a:lstStyle/>
                    <a:p>
                      <a:pPr algn="ctr">
                        <a:lnSpc>
                          <a:spcPts val="2500"/>
                        </a:lnSpc>
                        <a:defRPr sz="1800"/>
                      </a:pPr>
                      <a:r>
                        <a:rPr>
                          <a:latin typeface="標楷體"/>
                          <a:ea typeface="標楷體"/>
                          <a:cs typeface="標楷體"/>
                          <a:sym typeface="標楷體"/>
                        </a:rPr>
                        <a:t>七</a:t>
                      </a:r>
                      <a:r>
                        <a:t>-2</a:t>
                      </a:r>
                    </a:p>
                  </a:txBody>
                  <a:tcPr marL="0" marR="0" marT="0" marB="0" horzOverflow="overflow">
                    <a:lnL w="5715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dirty="0"/>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317500">
                <a:tc>
                  <a:txBody>
                    <a:bodyPr/>
                    <a:lstStyle/>
                    <a:p>
                      <a:pPr algn="ctr">
                        <a:lnSpc>
                          <a:spcPts val="2500"/>
                        </a:lnSpc>
                        <a:defRPr sz="1800"/>
                      </a:pPr>
                      <a:r>
                        <a:rPr>
                          <a:latin typeface="標楷體"/>
                          <a:ea typeface="標楷體"/>
                          <a:cs typeface="標楷體"/>
                          <a:sym typeface="標楷體"/>
                        </a:rPr>
                        <a:t>八</a:t>
                      </a:r>
                      <a:r>
                        <a:t>-1</a:t>
                      </a:r>
                    </a:p>
                  </a:txBody>
                  <a:tcPr marL="0" marR="0" marT="0" marB="0" horzOverflow="overflow">
                    <a:lnL w="5715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317500">
                <a:tc>
                  <a:txBody>
                    <a:bodyPr/>
                    <a:lstStyle/>
                    <a:p>
                      <a:pPr algn="ctr">
                        <a:lnSpc>
                          <a:spcPts val="2500"/>
                        </a:lnSpc>
                        <a:defRPr sz="1800"/>
                      </a:pPr>
                      <a:r>
                        <a:rPr>
                          <a:latin typeface="標楷體"/>
                          <a:ea typeface="標楷體"/>
                          <a:cs typeface="標楷體"/>
                          <a:sym typeface="標楷體"/>
                        </a:rPr>
                        <a:t>八</a:t>
                      </a:r>
                      <a:r>
                        <a:t>-2</a:t>
                      </a:r>
                    </a:p>
                  </a:txBody>
                  <a:tcPr marL="0" marR="0" marT="0" marB="0" horzOverflow="overflow">
                    <a:lnL w="5715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317500">
                <a:tc>
                  <a:txBody>
                    <a:bodyPr/>
                    <a:lstStyle/>
                    <a:p>
                      <a:pPr algn="ctr">
                        <a:lnSpc>
                          <a:spcPts val="2500"/>
                        </a:lnSpc>
                        <a:defRPr sz="1800"/>
                      </a:pPr>
                      <a:r>
                        <a:rPr>
                          <a:latin typeface="標楷體"/>
                          <a:ea typeface="標楷體"/>
                          <a:cs typeface="標楷體"/>
                          <a:sym typeface="標楷體"/>
                        </a:rPr>
                        <a:t>九</a:t>
                      </a:r>
                      <a:r>
                        <a:t>-1</a:t>
                      </a:r>
                    </a:p>
                  </a:txBody>
                  <a:tcPr marL="0" marR="0" marT="0" marB="0" horzOverflow="overflow">
                    <a:lnL w="5715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5715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r h="317500">
                <a:tc>
                  <a:txBody>
                    <a:bodyPr/>
                    <a:lstStyle/>
                    <a:p>
                      <a:pPr algn="ctr">
                        <a:lnSpc>
                          <a:spcPts val="2500"/>
                        </a:lnSpc>
                        <a:defRPr sz="1800"/>
                      </a:pPr>
                      <a:r>
                        <a:rPr>
                          <a:latin typeface="標楷體"/>
                          <a:ea typeface="標楷體"/>
                          <a:cs typeface="標楷體"/>
                          <a:sym typeface="標楷體"/>
                        </a:rPr>
                        <a:t>九</a:t>
                      </a:r>
                      <a:r>
                        <a:t>-2</a:t>
                      </a:r>
                    </a:p>
                  </a:txBody>
                  <a:tcPr marL="0" marR="0" marT="0" marB="0" horzOverflow="overflow">
                    <a:lnL w="57150">
                      <a:solidFill>
                        <a:srgbClr val="000000"/>
                      </a:solidFill>
                    </a:lnL>
                    <a:lnR w="12700">
                      <a:solidFill>
                        <a:srgbClr val="000000"/>
                      </a:solidFill>
                    </a:lnR>
                    <a:lnT w="12700">
                      <a:solidFill>
                        <a:srgbClr val="000000"/>
                      </a:solidFill>
                    </a:lnT>
                    <a:lnB w="5715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5715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5715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12700">
                      <a:solidFill>
                        <a:srgbClr val="000000"/>
                      </a:solidFill>
                    </a:lnR>
                    <a:lnT w="12700">
                      <a:solidFill>
                        <a:srgbClr val="000000"/>
                      </a:solidFill>
                    </a:lnT>
                    <a:lnB w="57150">
                      <a:solidFill>
                        <a:srgbClr val="000000"/>
                      </a:solidFill>
                    </a:lnB>
                    <a:noFill/>
                  </a:tcPr>
                </a:tc>
                <a:tc>
                  <a:txBody>
                    <a:bodyPr/>
                    <a:lstStyle/>
                    <a:p>
                      <a:pPr algn="l">
                        <a:lnSpc>
                          <a:spcPts val="2500"/>
                        </a:lnSpc>
                        <a:defRPr sz="1800">
                          <a:latin typeface="標楷體"/>
                          <a:ea typeface="標楷體"/>
                          <a:cs typeface="標楷體"/>
                          <a:sym typeface="標楷體"/>
                        </a:defRPr>
                      </a:pPr>
                      <a:endParaRPr/>
                    </a:p>
                  </a:txBody>
                  <a:tcPr marL="0" marR="0" marT="0" marB="0" horzOverflow="overflow">
                    <a:lnL w="12700">
                      <a:solidFill>
                        <a:srgbClr val="000000"/>
                      </a:solidFill>
                    </a:lnL>
                    <a:lnR w="57150">
                      <a:solidFill>
                        <a:srgbClr val="000000"/>
                      </a:solidFill>
                    </a:lnR>
                    <a:lnT w="12700">
                      <a:solidFill>
                        <a:srgbClr val="000000"/>
                      </a:solidFill>
                    </a:lnT>
                    <a:lnB w="57150">
                      <a:solidFill>
                        <a:srgbClr val="000000"/>
                      </a:solidFill>
                    </a:lnB>
                    <a:noFill/>
                  </a:tcPr>
                </a:tc>
                <a:extLst>
                  <a:ext uri="{0D108BD9-81ED-4DB2-BD59-A6C34878D82A}">
                    <a16:rowId xmlns:a16="http://schemas.microsoft.com/office/drawing/2014/main" val="10006"/>
                  </a:ext>
                </a:extLst>
              </a:tr>
            </a:tbl>
          </a:graphicData>
        </a:graphic>
      </p:graphicFrame>
      <p:sp>
        <p:nvSpPr>
          <p:cNvPr id="77" name="Shape 77"/>
          <p:cNvSpPr/>
          <p:nvPr/>
        </p:nvSpPr>
        <p:spPr>
          <a:xfrm>
            <a:off x="859721" y="2054691"/>
            <a:ext cx="6624638" cy="193899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defRPr sz="2000" b="1">
                <a:latin typeface="Times New Roman"/>
                <a:ea typeface="Times New Roman"/>
                <a:cs typeface="Times New Roman"/>
                <a:sym typeface="Times New Roman"/>
              </a:defRPr>
            </a:pPr>
            <a:r>
              <a:rPr b="0" dirty="0" err="1">
                <a:latin typeface="標楷體"/>
                <a:ea typeface="標楷體"/>
                <a:cs typeface="標楷體"/>
                <a:sym typeface="標楷體"/>
              </a:rPr>
              <a:t>若有生涯輔導相關問題，可洽詢</a:t>
            </a:r>
            <a:r>
              <a:rPr b="0" dirty="0">
                <a:latin typeface="標楷體"/>
                <a:ea typeface="標楷體"/>
                <a:cs typeface="標楷體"/>
                <a:sym typeface="標楷體"/>
              </a:rPr>
              <a:t>：</a:t>
            </a:r>
          </a:p>
          <a:p>
            <a:pPr>
              <a:defRPr sz="2000" b="1">
                <a:latin typeface="Times New Roman"/>
                <a:ea typeface="Times New Roman"/>
                <a:cs typeface="Times New Roman"/>
                <a:sym typeface="Times New Roman"/>
              </a:defRPr>
            </a:pPr>
            <a:r>
              <a:rPr dirty="0"/>
              <a:t>◎</a:t>
            </a:r>
            <a:r>
              <a:rPr b="0" dirty="0" err="1">
                <a:latin typeface="標楷體"/>
                <a:ea typeface="標楷體"/>
                <a:cs typeface="標楷體"/>
                <a:sym typeface="標楷體"/>
              </a:rPr>
              <a:t>學校</a:t>
            </a:r>
            <a:r>
              <a:rPr lang="zh-TW" altLang="en-US" b="0" dirty="0">
                <a:latin typeface="標楷體"/>
                <a:ea typeface="標楷體"/>
                <a:cs typeface="標楷體"/>
                <a:sym typeface="標楷體"/>
              </a:rPr>
              <a:t>總機</a:t>
            </a:r>
            <a:r>
              <a:rPr b="0" dirty="0">
                <a:latin typeface="標楷體"/>
                <a:ea typeface="標楷體"/>
                <a:cs typeface="標楷體"/>
                <a:sym typeface="標楷體"/>
              </a:rPr>
              <a:t>：</a:t>
            </a:r>
            <a:r>
              <a:rPr dirty="0">
                <a:solidFill>
                  <a:srgbClr val="0070C0"/>
                </a:solidFill>
              </a:rPr>
              <a:t>6852067</a:t>
            </a:r>
          </a:p>
          <a:p>
            <a:pPr>
              <a:defRPr sz="2000">
                <a:latin typeface="Times New Roman"/>
                <a:ea typeface="Times New Roman"/>
                <a:cs typeface="Times New Roman"/>
                <a:sym typeface="Times New Roman"/>
              </a:defRPr>
            </a:pPr>
            <a:r>
              <a:rPr dirty="0"/>
              <a:t>    </a:t>
            </a:r>
            <a:r>
              <a:rPr lang="zh-TW" altLang="en-US" dirty="0"/>
              <a:t>    </a:t>
            </a:r>
            <a:r>
              <a:rPr dirty="0" err="1">
                <a:latin typeface="標楷體"/>
                <a:ea typeface="標楷體"/>
                <a:cs typeface="標楷體"/>
                <a:sym typeface="標楷體"/>
              </a:rPr>
              <a:t>教務處：</a:t>
            </a:r>
            <a:r>
              <a:rPr dirty="0" err="1">
                <a:solidFill>
                  <a:srgbClr val="0070C0"/>
                </a:solidFill>
              </a:rPr>
              <a:t>10</a:t>
            </a:r>
            <a:r>
              <a:rPr lang="en-US" altLang="zh-TW" dirty="0" err="1">
                <a:solidFill>
                  <a:srgbClr val="0070C0"/>
                </a:solidFill>
              </a:rPr>
              <a:t>3</a:t>
            </a:r>
            <a:endParaRPr dirty="0">
              <a:solidFill>
                <a:srgbClr val="0070C0"/>
              </a:solidFill>
            </a:endParaRPr>
          </a:p>
          <a:p>
            <a:pPr>
              <a:defRPr sz="2000">
                <a:latin typeface="Times New Roman"/>
                <a:ea typeface="Times New Roman"/>
                <a:cs typeface="Times New Roman"/>
                <a:sym typeface="Times New Roman"/>
              </a:defRPr>
            </a:pPr>
            <a:r>
              <a:rPr dirty="0">
                <a:latin typeface="標楷體"/>
                <a:ea typeface="標楷體"/>
                <a:cs typeface="標楷體"/>
                <a:sym typeface="標楷體"/>
              </a:rPr>
              <a:t>    </a:t>
            </a:r>
            <a:r>
              <a:rPr dirty="0" err="1">
                <a:latin typeface="標楷體"/>
                <a:ea typeface="標楷體"/>
                <a:cs typeface="標楷體"/>
                <a:sym typeface="標楷體"/>
              </a:rPr>
              <a:t>學務處：</a:t>
            </a:r>
            <a:r>
              <a:rPr dirty="0" err="1">
                <a:solidFill>
                  <a:srgbClr val="0070C0"/>
                </a:solidFill>
              </a:rPr>
              <a:t>202</a:t>
            </a:r>
            <a:endParaRPr dirty="0">
              <a:solidFill>
                <a:srgbClr val="0070C0"/>
              </a:solidFill>
            </a:endParaRPr>
          </a:p>
          <a:p>
            <a:pPr>
              <a:defRPr sz="2000">
                <a:latin typeface="Times New Roman"/>
                <a:ea typeface="Times New Roman"/>
                <a:cs typeface="Times New Roman"/>
                <a:sym typeface="Times New Roman"/>
              </a:defRPr>
            </a:pPr>
            <a:r>
              <a:rPr dirty="0">
                <a:latin typeface="標楷體"/>
                <a:ea typeface="標楷體"/>
                <a:cs typeface="標楷體"/>
                <a:sym typeface="標楷體"/>
              </a:rPr>
              <a:t>　</a:t>
            </a:r>
            <a:r>
              <a:rPr lang="zh-TW" altLang="en-US" dirty="0">
                <a:latin typeface="標楷體"/>
                <a:ea typeface="標楷體"/>
                <a:cs typeface="標楷體"/>
                <a:sym typeface="標楷體"/>
              </a:rPr>
              <a:t>  </a:t>
            </a:r>
            <a:r>
              <a:rPr dirty="0" err="1">
                <a:latin typeface="標楷體"/>
                <a:ea typeface="標楷體"/>
                <a:cs typeface="標楷體"/>
                <a:sym typeface="標楷體"/>
              </a:rPr>
              <a:t>輔導室：</a:t>
            </a:r>
            <a:r>
              <a:rPr dirty="0" err="1">
                <a:solidFill>
                  <a:srgbClr val="0070C0"/>
                </a:solidFill>
              </a:rPr>
              <a:t>302</a:t>
            </a:r>
            <a:endParaRPr dirty="0">
              <a:solidFill>
                <a:srgbClr val="0070C0"/>
              </a:solidFill>
            </a:endParaRPr>
          </a:p>
          <a:p>
            <a:pPr>
              <a:defRPr sz="2000" b="1">
                <a:latin typeface="Times New Roman"/>
                <a:ea typeface="Times New Roman"/>
                <a:cs typeface="Times New Roman"/>
                <a:sym typeface="Times New Roman"/>
              </a:defRPr>
            </a:pPr>
            <a:r>
              <a:rPr dirty="0"/>
              <a:t>◎</a:t>
            </a:r>
            <a:r>
              <a:rPr b="0" dirty="0" err="1">
                <a:latin typeface="標楷體"/>
                <a:ea typeface="標楷體"/>
                <a:cs typeface="標楷體"/>
                <a:sym typeface="標楷體"/>
              </a:rPr>
              <a:t>導師及輔導教師</a:t>
            </a:r>
            <a:endParaRPr dirty="0">
              <a:solidFill>
                <a:srgbClr val="0070C0"/>
              </a:solidFill>
            </a:endParaRPr>
          </a:p>
        </p:txBody>
      </p:sp>
      <p:sp>
        <p:nvSpPr>
          <p:cNvPr id="78" name="Shape 78"/>
          <p:cNvSpPr/>
          <p:nvPr/>
        </p:nvSpPr>
        <p:spPr>
          <a:xfrm>
            <a:off x="2743200" y="9069387"/>
            <a:ext cx="342900" cy="342901"/>
          </a:xfrm>
          <a:prstGeom prst="rect">
            <a:avLst/>
          </a:prstGeom>
          <a:solidFill>
            <a:srgbClr val="FFFFFF"/>
          </a:solidFill>
          <a:ln w="12700">
            <a:miter lim="400000"/>
          </a:ln>
        </p:spPr>
        <p:txBody>
          <a:bodyPr lIns="45719" rIns="45719"/>
          <a:lstStyle/>
          <a:p>
            <a:endParaRPr/>
          </a:p>
        </p:txBody>
      </p:sp>
      <p:sp>
        <p:nvSpPr>
          <p:cNvPr id="79" name="Shape 79"/>
          <p:cNvSpPr/>
          <p:nvPr/>
        </p:nvSpPr>
        <p:spPr>
          <a:xfrm>
            <a:off x="-1" y="234314"/>
            <a:ext cx="127001"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200"/>
            </a:lvl1pPr>
          </a:lstStyle>
          <a:p>
            <a:r>
              <a:t/>
            </a:r>
            <a:br/>
            <a:endParaRPr/>
          </a:p>
        </p:txBody>
      </p:sp>
      <p:grpSp>
        <p:nvGrpSpPr>
          <p:cNvPr id="82" name="Group 82"/>
          <p:cNvGrpSpPr/>
          <p:nvPr/>
        </p:nvGrpSpPr>
        <p:grpSpPr>
          <a:xfrm>
            <a:off x="1163637" y="238125"/>
            <a:ext cx="5597526" cy="762000"/>
            <a:chOff x="0" y="0"/>
            <a:chExt cx="5597525" cy="762000"/>
          </a:xfrm>
        </p:grpSpPr>
        <p:pic>
          <p:nvPicPr>
            <p:cNvPr id="80" name="image.png"/>
            <p:cNvPicPr>
              <a:picLocks noChangeAspect="1"/>
            </p:cNvPicPr>
            <p:nvPr/>
          </p:nvPicPr>
          <p:blipFill>
            <a:blip r:embed="rId2" cstate="print"/>
            <a:stretch>
              <a:fillRect/>
            </a:stretch>
          </p:blipFill>
          <p:spPr>
            <a:xfrm>
              <a:off x="0" y="0"/>
              <a:ext cx="5597525" cy="762000"/>
            </a:xfrm>
            <a:prstGeom prst="rect">
              <a:avLst/>
            </a:prstGeom>
            <a:ln w="12700" cap="flat">
              <a:noFill/>
              <a:miter lim="400000"/>
            </a:ln>
            <a:effectLst/>
          </p:spPr>
        </p:pic>
        <p:sp>
          <p:nvSpPr>
            <p:cNvPr id="81" name="Shape 81"/>
            <p:cNvSpPr/>
            <p:nvPr/>
          </p:nvSpPr>
          <p:spPr>
            <a:xfrm>
              <a:off x="23812" y="22225"/>
              <a:ext cx="5545138" cy="70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000" b="1">
                  <a:solidFill>
                    <a:srgbClr val="7030A0"/>
                  </a:solidFill>
                  <a:latin typeface="微軟正黑體"/>
                  <a:ea typeface="微軟正黑體"/>
                  <a:cs typeface="微軟正黑體"/>
                  <a:sym typeface="微軟正黑體"/>
                </a:defRPr>
              </a:lvl1pPr>
            </a:lstStyle>
            <a:p>
              <a:pPr>
                <a:defRPr>
                  <a:latin typeface="Trebuchet MS"/>
                  <a:ea typeface="Trebuchet MS"/>
                  <a:cs typeface="Trebuchet MS"/>
                  <a:sym typeface="Trebuchet MS"/>
                </a:defRPr>
              </a:pPr>
              <a:r>
                <a:rPr dirty="0" err="1">
                  <a:latin typeface="微軟正黑體"/>
                  <a:ea typeface="微軟正黑體"/>
                  <a:cs typeface="微軟正黑體"/>
                  <a:sym typeface="微軟正黑體"/>
                </a:rPr>
                <a:t>手冊</a:t>
              </a:r>
              <a:r>
                <a:rPr lang="zh-TW" altLang="en-US" dirty="0">
                  <a:latin typeface="微軟正黑體"/>
                  <a:ea typeface="微軟正黑體"/>
                  <a:cs typeface="微軟正黑體"/>
                  <a:sym typeface="微軟正黑體"/>
                </a:rPr>
                <a:t>內頁</a:t>
              </a:r>
              <a:r>
                <a:rPr dirty="0" err="1">
                  <a:latin typeface="微軟正黑體"/>
                  <a:ea typeface="微軟正黑體"/>
                  <a:cs typeface="微軟正黑體"/>
                  <a:sym typeface="微軟正黑體"/>
                </a:rPr>
                <a:t>填寫</a:t>
              </a:r>
              <a:endParaRPr dirty="0">
                <a:latin typeface="微軟正黑體"/>
                <a:ea typeface="微軟正黑體"/>
                <a:cs typeface="微軟正黑體"/>
                <a:sym typeface="微軟正黑體"/>
              </a:endParaRPr>
            </a:p>
          </p:txBody>
        </p:sp>
      </p:grpSp>
      <p:sp>
        <p:nvSpPr>
          <p:cNvPr id="83" name="Shape 83"/>
          <p:cNvSpPr/>
          <p:nvPr/>
        </p:nvSpPr>
        <p:spPr>
          <a:xfrm>
            <a:off x="696026" y="1126771"/>
            <a:ext cx="6335713" cy="602616"/>
          </a:xfrm>
          <a:prstGeom prst="rect">
            <a:avLst/>
          </a:prstGeom>
          <a:ln w="28575">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pPr>
              <a:defRPr sz="3200" b="1">
                <a:solidFill>
                  <a:srgbClr val="7030A0"/>
                </a:solidFill>
                <a:latin typeface="微軟正黑體"/>
                <a:ea typeface="微軟正黑體"/>
                <a:cs typeface="微軟正黑體"/>
                <a:sym typeface="微軟正黑體"/>
              </a:defRPr>
            </a:pPr>
            <a:r>
              <a:rPr dirty="0" err="1"/>
              <a:t>導師檢核表</a:t>
            </a:r>
            <a:r>
              <a:rPr dirty="0"/>
              <a:t>(請於3月、9月檢核)</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dirty="0"/>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t="2693" r="6165"/>
          <a:stretch/>
        </p:blipFill>
        <p:spPr>
          <a:xfrm>
            <a:off x="2001410" y="184726"/>
            <a:ext cx="4824263" cy="6673273"/>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idx="4294967295"/>
          </p:nvPr>
        </p:nvSpPr>
        <p:spPr>
          <a:xfrm>
            <a:off x="457200" y="320674"/>
            <a:ext cx="7239000" cy="1143002"/>
          </a:xfrm>
          <a:prstGeom prst="rect">
            <a:avLst/>
          </a:prstGeom>
          <a:extLst>
            <a:ext uri="{C572A759-6A51-4108-AA02-DFA0A04FC94B}">
              <ma14:wrappingTextBoxFlag xmlns="" xmlns:ma14="http://schemas.microsoft.com/office/mac/drawingml/2011/main" val="1"/>
            </a:ext>
          </a:extLst>
        </p:spPr>
        <p:txBody>
          <a:bodyPr>
            <a:normAutofit/>
          </a:bodyPr>
          <a:lstStyle/>
          <a:p>
            <a:pPr>
              <a:defRPr sz="3400"/>
            </a:pPr>
            <a:r>
              <a:rPr>
                <a:latin typeface="微軟正黑體"/>
                <a:ea typeface="微軟正黑體"/>
                <a:cs typeface="微軟正黑體"/>
                <a:sym typeface="微軟正黑體"/>
              </a:rPr>
              <a:t>協助學生認識自我</a:t>
            </a:r>
            <a:br>
              <a:rPr>
                <a:latin typeface="微軟正黑體"/>
                <a:ea typeface="微軟正黑體"/>
                <a:cs typeface="微軟正黑體"/>
                <a:sym typeface="微軟正黑體"/>
              </a:rPr>
            </a:br>
            <a:r>
              <a:t>-</a:t>
            </a:r>
            <a:r>
              <a:rPr>
                <a:latin typeface="微軟正黑體"/>
                <a:ea typeface="微軟正黑體"/>
                <a:cs typeface="微軟正黑體"/>
                <a:sym typeface="微軟正黑體"/>
              </a:rPr>
              <a:t>學生每學期開學後填寫</a:t>
            </a:r>
          </a:p>
        </p:txBody>
      </p:sp>
      <p:sp>
        <p:nvSpPr>
          <p:cNvPr id="91" name="Shape 91"/>
          <p:cNvSpPr/>
          <p:nvPr/>
        </p:nvSpPr>
        <p:spPr>
          <a:xfrm>
            <a:off x="6227762" y="476250"/>
            <a:ext cx="1296989" cy="523240"/>
          </a:xfrm>
          <a:prstGeom prst="rect">
            <a:avLst/>
          </a:prstGeom>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defRPr sz="2800">
                <a:solidFill>
                  <a:srgbClr val="FF0000"/>
                </a:solidFill>
              </a:defRPr>
            </a:lvl1pPr>
          </a:lstStyle>
          <a:p>
            <a:r>
              <a:t>P1~P2</a:t>
            </a:r>
          </a:p>
        </p:txBody>
      </p:sp>
      <p:pic>
        <p:nvPicPr>
          <p:cNvPr id="3074" name="Picture 2"/>
          <p:cNvPicPr>
            <a:picLocks noChangeAspect="1" noChangeArrowheads="1"/>
          </p:cNvPicPr>
          <p:nvPr/>
        </p:nvPicPr>
        <p:blipFill>
          <a:blip r:embed="rId3" cstate="print"/>
          <a:srcRect l="24180" t="25840" r="62052" b="17657"/>
          <a:stretch>
            <a:fillRect/>
          </a:stretch>
        </p:blipFill>
        <p:spPr bwMode="auto">
          <a:xfrm>
            <a:off x="1849723" y="1425941"/>
            <a:ext cx="2686050" cy="6200572"/>
          </a:xfrm>
          <a:prstGeom prst="rect">
            <a:avLst/>
          </a:prstGeom>
          <a:noFill/>
          <a:ln w="9525">
            <a:noFill/>
            <a:miter lim="800000"/>
            <a:headEnd/>
            <a:tailEnd/>
          </a:ln>
        </p:spPr>
      </p:pic>
      <p:grpSp>
        <p:nvGrpSpPr>
          <p:cNvPr id="94" name="Group 94"/>
          <p:cNvGrpSpPr/>
          <p:nvPr/>
        </p:nvGrpSpPr>
        <p:grpSpPr>
          <a:xfrm>
            <a:off x="4474086" y="1900518"/>
            <a:ext cx="3600451" cy="1368426"/>
            <a:chOff x="0" y="0"/>
            <a:chExt cx="3600450" cy="1368425"/>
          </a:xfrm>
        </p:grpSpPr>
        <p:sp>
          <p:nvSpPr>
            <p:cNvPr id="92" name="Shape 92"/>
            <p:cNvSpPr/>
            <p:nvPr/>
          </p:nvSpPr>
          <p:spPr>
            <a:xfrm>
              <a:off x="0" y="0"/>
              <a:ext cx="3600450" cy="1368425"/>
            </a:xfrm>
            <a:prstGeom prst="wedgeEllipseCallout">
              <a:avLst>
                <a:gd name="adj1" fmla="val -44676"/>
                <a:gd name="adj2" fmla="val 110102"/>
              </a:avLst>
            </a:prstGeom>
            <a:solidFill>
              <a:srgbClr val="FFFF00"/>
            </a:solidFill>
            <a:ln w="40000" cap="flat">
              <a:solidFill>
                <a:srgbClr val="862A4A"/>
              </a:solidFill>
              <a:prstDash val="solid"/>
              <a:round/>
            </a:ln>
            <a:effectLst/>
          </p:spPr>
          <p:txBody>
            <a:bodyPr wrap="square" lIns="45719" tIns="45719" rIns="45719" bIns="45719" numCol="1" anchor="ctr">
              <a:noAutofit/>
            </a:bodyPr>
            <a:lstStyle/>
            <a:p>
              <a:pPr>
                <a:defRPr sz="2000" b="1"/>
              </a:pPr>
              <a:endParaRPr/>
            </a:p>
          </p:txBody>
        </p:sp>
        <p:sp>
          <p:nvSpPr>
            <p:cNvPr id="93" name="Shape 93"/>
            <p:cNvSpPr/>
            <p:nvPr/>
          </p:nvSpPr>
          <p:spPr>
            <a:xfrm>
              <a:off x="527232" y="209232"/>
              <a:ext cx="2545986" cy="9499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defRPr sz="2000" b="1"/>
              </a:pPr>
              <a:r>
                <a:rPr dirty="0" err="1">
                  <a:latin typeface="微軟正黑體"/>
                  <a:ea typeface="微軟正黑體"/>
                  <a:cs typeface="微軟正黑體"/>
                  <a:sym typeface="微軟正黑體"/>
                </a:rPr>
                <a:t>請依年級填寫</a:t>
              </a:r>
              <a:endParaRPr dirty="0">
                <a:latin typeface="微軟正黑體"/>
                <a:ea typeface="微軟正黑體"/>
                <a:cs typeface="微軟正黑體"/>
                <a:sym typeface="微軟正黑體"/>
              </a:endParaRPr>
            </a:p>
            <a:p>
              <a:pPr>
                <a:defRPr sz="2000" b="1"/>
              </a:pPr>
              <a:r>
                <a:rPr dirty="0"/>
                <a:t>(</a:t>
              </a:r>
              <a:r>
                <a:rPr dirty="0" err="1">
                  <a:latin typeface="微軟正黑體"/>
                  <a:ea typeface="微軟正黑體"/>
                  <a:cs typeface="微軟正黑體"/>
                  <a:sym typeface="微軟正黑體"/>
                </a:rPr>
                <a:t>於學期初填寫</a:t>
              </a:r>
              <a:r>
                <a:rPr dirty="0"/>
                <a:t>)</a:t>
              </a:r>
              <a:r>
                <a:rPr dirty="0">
                  <a:latin typeface="微軟正黑體"/>
                  <a:ea typeface="微軟正黑體"/>
                  <a:cs typeface="微軟正黑體"/>
                  <a:sym typeface="微軟正黑體"/>
                </a:rPr>
                <a:t>，此部分對應</a:t>
              </a:r>
              <a:r>
                <a:rPr dirty="0"/>
                <a:t>P16</a:t>
              </a: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dirty="0"/>
          </a:p>
        </p:txBody>
      </p:sp>
      <p:pic>
        <p:nvPicPr>
          <p:cNvPr id="1027" name="Picture 3"/>
          <p:cNvPicPr>
            <a:picLocks noChangeAspect="1" noChangeArrowheads="1"/>
          </p:cNvPicPr>
          <p:nvPr/>
        </p:nvPicPr>
        <p:blipFill>
          <a:blip r:embed="rId2" cstate="print"/>
          <a:srcRect l="38981" t="82479" r="38648" b="7347"/>
          <a:stretch>
            <a:fillRect/>
          </a:stretch>
        </p:blipFill>
        <p:spPr bwMode="auto">
          <a:xfrm>
            <a:off x="2063750" y="5892800"/>
            <a:ext cx="3276600" cy="838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25203" t="23357" r="58103" b="5474"/>
          <a:stretch>
            <a:fillRect/>
          </a:stretch>
        </p:blipFill>
        <p:spPr bwMode="auto">
          <a:xfrm>
            <a:off x="1504950" y="165100"/>
            <a:ext cx="2400300" cy="5756059"/>
          </a:xfrm>
          <a:prstGeom prst="rect">
            <a:avLst/>
          </a:prstGeom>
          <a:noFill/>
          <a:ln w="9525">
            <a:noFill/>
            <a:miter lim="800000"/>
            <a:headEnd/>
            <a:tailEnd/>
          </a:ln>
        </p:spPr>
      </p:pic>
      <p:cxnSp>
        <p:nvCxnSpPr>
          <p:cNvPr id="8" name="直線單箭頭接點 7"/>
          <p:cNvCxnSpPr/>
          <p:nvPr/>
        </p:nvCxnSpPr>
        <p:spPr>
          <a:xfrm flipH="1" flipV="1">
            <a:off x="3092450" y="5073650"/>
            <a:ext cx="330200" cy="95250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直線接點 10"/>
          <p:cNvCxnSpPr/>
          <p:nvPr/>
        </p:nvCxnSpPr>
        <p:spPr>
          <a:xfrm flipV="1">
            <a:off x="2032000" y="212090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直線接點 11"/>
          <p:cNvCxnSpPr/>
          <p:nvPr/>
        </p:nvCxnSpPr>
        <p:spPr>
          <a:xfrm flipV="1">
            <a:off x="2012950" y="554355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3" name="直線接點 12"/>
          <p:cNvCxnSpPr/>
          <p:nvPr/>
        </p:nvCxnSpPr>
        <p:spPr>
          <a:xfrm flipV="1">
            <a:off x="2736850" y="554990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直線接點 14"/>
          <p:cNvCxnSpPr/>
          <p:nvPr/>
        </p:nvCxnSpPr>
        <p:spPr>
          <a:xfrm flipV="1">
            <a:off x="2698750" y="212725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6" name="直線接點 15"/>
          <p:cNvCxnSpPr/>
          <p:nvPr/>
        </p:nvCxnSpPr>
        <p:spPr>
          <a:xfrm flipV="1">
            <a:off x="2667000" y="301625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直線接點 16"/>
          <p:cNvCxnSpPr/>
          <p:nvPr/>
        </p:nvCxnSpPr>
        <p:spPr>
          <a:xfrm flipV="1">
            <a:off x="2692400" y="194945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8" name="直線接點 17"/>
          <p:cNvCxnSpPr/>
          <p:nvPr/>
        </p:nvCxnSpPr>
        <p:spPr>
          <a:xfrm flipV="1">
            <a:off x="2667000" y="538480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9" name="直線接點 18"/>
          <p:cNvCxnSpPr/>
          <p:nvPr/>
        </p:nvCxnSpPr>
        <p:spPr>
          <a:xfrm flipV="1">
            <a:off x="1987550" y="287655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0" name="直線接點 19"/>
          <p:cNvCxnSpPr/>
          <p:nvPr/>
        </p:nvCxnSpPr>
        <p:spPr>
          <a:xfrm flipV="1">
            <a:off x="2755900" y="3409950"/>
            <a:ext cx="381000" cy="1270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dirty="0"/>
          </a:p>
        </p:txBody>
      </p:sp>
      <p:pic>
        <p:nvPicPr>
          <p:cNvPr id="1026" name="Picture 2"/>
          <p:cNvPicPr>
            <a:picLocks noChangeAspect="1" noChangeArrowheads="1"/>
          </p:cNvPicPr>
          <p:nvPr/>
        </p:nvPicPr>
        <p:blipFill>
          <a:blip r:embed="rId2" cstate="print"/>
          <a:srcRect l="30625" t="25969" r="30250" b="8556"/>
          <a:stretch>
            <a:fillRect/>
          </a:stretch>
        </p:blipFill>
        <p:spPr bwMode="auto">
          <a:xfrm>
            <a:off x="161823" y="359109"/>
            <a:ext cx="8010224" cy="6178216"/>
          </a:xfrm>
          <a:prstGeom prst="rect">
            <a:avLst/>
          </a:prstGeom>
          <a:noFill/>
          <a:ln w="9525">
            <a:noFill/>
            <a:miter lim="800000"/>
            <a:headEnd/>
            <a:tailEnd/>
          </a:ln>
        </p:spPr>
      </p:pic>
    </p:spTree>
  </p:cSld>
  <p:clrMapOvr>
    <a:masterClrMapping/>
  </p:clrMapOvr>
  <p:transition spd="med"/>
</p:sld>
</file>

<file path=ppt/theme/theme1.xml><?xml version="1.0" encoding="utf-8"?>
<a:theme xmlns:a="http://schemas.openxmlformats.org/drawingml/2006/main" name="華麗">
  <a:themeElements>
    <a:clrScheme name="華麗">
      <a:dk1>
        <a:srgbClr val="000000"/>
      </a:dk1>
      <a:lt1>
        <a:srgbClr val="DFF9FD"/>
      </a:lt1>
      <a:dk2>
        <a:srgbClr val="A7A7A7"/>
      </a:dk2>
      <a:lt2>
        <a:srgbClr val="535353"/>
      </a:lt2>
      <a:accent1>
        <a:srgbClr val="B83D68"/>
      </a:accent1>
      <a:accent2>
        <a:srgbClr val="AC66BB"/>
      </a:accent2>
      <a:accent3>
        <a:srgbClr val="9BBB59"/>
      </a:accent3>
      <a:accent4>
        <a:srgbClr val="8064A2"/>
      </a:accent4>
      <a:accent5>
        <a:srgbClr val="4BACC6"/>
      </a:accent5>
      <a:accent6>
        <a:srgbClr val="F79646"/>
      </a:accent6>
      <a:hlink>
        <a:srgbClr val="0000FF"/>
      </a:hlink>
      <a:folHlink>
        <a:srgbClr val="FF00FF"/>
      </a:folHlink>
    </a:clrScheme>
    <a:fontScheme name="華麗">
      <a:majorFont>
        <a:latin typeface="Helvetica"/>
        <a:ea typeface="Helvetica"/>
        <a:cs typeface="Helvetica"/>
      </a:majorFont>
      <a:minorFont>
        <a:latin typeface="Calibri"/>
        <a:ea typeface="Calibri"/>
        <a:cs typeface="Calibri"/>
      </a:minorFont>
    </a:fontScheme>
    <a:fmtScheme name="華麗">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華麗">
  <a:themeElements>
    <a:clrScheme name="華麗">
      <a:dk1>
        <a:srgbClr val="000000"/>
      </a:dk1>
      <a:lt1>
        <a:srgbClr val="FFFFFF"/>
      </a:lt1>
      <a:dk2>
        <a:srgbClr val="A7A7A7"/>
      </a:dk2>
      <a:lt2>
        <a:srgbClr val="535353"/>
      </a:lt2>
      <a:accent1>
        <a:srgbClr val="B83D68"/>
      </a:accent1>
      <a:accent2>
        <a:srgbClr val="AC66BB"/>
      </a:accent2>
      <a:accent3>
        <a:srgbClr val="9BBB59"/>
      </a:accent3>
      <a:accent4>
        <a:srgbClr val="8064A2"/>
      </a:accent4>
      <a:accent5>
        <a:srgbClr val="4BACC6"/>
      </a:accent5>
      <a:accent6>
        <a:srgbClr val="F79646"/>
      </a:accent6>
      <a:hlink>
        <a:srgbClr val="0000FF"/>
      </a:hlink>
      <a:folHlink>
        <a:srgbClr val="FF00FF"/>
      </a:folHlink>
    </a:clrScheme>
    <a:fontScheme name="華麗">
      <a:majorFont>
        <a:latin typeface="Helvetica"/>
        <a:ea typeface="Helvetica"/>
        <a:cs typeface="Helvetica"/>
      </a:majorFont>
      <a:minorFont>
        <a:latin typeface="Calibri"/>
        <a:ea typeface="Calibri"/>
        <a:cs typeface="Calibri"/>
      </a:minorFont>
    </a:fontScheme>
    <a:fmtScheme name="華麗">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364</TotalTime>
  <Words>648</Words>
  <Application>Microsoft Office PowerPoint</Application>
  <PresentationFormat>如螢幕大小 (4:3)</PresentationFormat>
  <Paragraphs>159</Paragraphs>
  <Slides>23</Slides>
  <Notes>1</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23</vt:i4>
      </vt:variant>
    </vt:vector>
  </HeadingPairs>
  <TitlesOfParts>
    <vt:vector size="35" baseType="lpstr">
      <vt:lpstr>Adobe 繁黑體 Std B</vt:lpstr>
      <vt:lpstr>Yuanti SC Regular</vt:lpstr>
      <vt:lpstr>微軟正黑體</vt:lpstr>
      <vt:lpstr>新細明體</vt:lpstr>
      <vt:lpstr>標楷體</vt:lpstr>
      <vt:lpstr>Arial</vt:lpstr>
      <vt:lpstr>Calibri</vt:lpstr>
      <vt:lpstr>Times New Roman</vt:lpstr>
      <vt:lpstr>Trebuchet MS</vt:lpstr>
      <vt:lpstr>Wingdings 2</vt:lpstr>
      <vt:lpstr>華麗</vt:lpstr>
      <vt:lpstr>Acrobat Document</vt:lpstr>
      <vt:lpstr>PowerPoint 簡報</vt:lpstr>
      <vt:lpstr>生涯發展教育相關工具</vt:lpstr>
      <vt:lpstr>PowerPoint 簡報</vt:lpstr>
      <vt:lpstr>PowerPoint 簡報</vt:lpstr>
      <vt:lpstr>PowerPoint 簡報</vt:lpstr>
      <vt:lpstr>PowerPoint 簡報</vt:lpstr>
      <vt:lpstr>協助學生認識自我 -學生每學期開學後填寫</vt:lpstr>
      <vt:lpstr>PowerPoint 簡報</vt:lpstr>
      <vt:lpstr>PowerPoint 簡報</vt:lpstr>
      <vt:lpstr>透過家庭職業的瞭解讓學生參考生涯的影響因素會如何影響自己的決定</vt:lpstr>
      <vt:lpstr>學生每學期結束領取成績單後填寫，另於九年級將會考表現影本黏貼於上</vt:lpstr>
      <vt:lpstr>學生自行登錄(與超額比序相關)</vt:lpstr>
      <vt:lpstr>學生自行登錄(與超額比序相關)</vt:lpstr>
      <vt:lpstr>學生自行登錄(與超額比序相關)</vt:lpstr>
      <vt:lpstr>學生自行登錄(與超額比序相關)</vt:lpstr>
      <vt:lpstr>學生自行登錄(與超額比序相關)</vt:lpstr>
      <vt:lpstr>PowerPoint 簡報</vt:lpstr>
      <vt:lpstr>學生自行登錄 -活動通常由輔導室辦理</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acer</cp:lastModifiedBy>
  <cp:revision>87</cp:revision>
  <dcterms:modified xsi:type="dcterms:W3CDTF">2021-10-18T02:02:32Z</dcterms:modified>
</cp:coreProperties>
</file>